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notesMasterIdLst>
    <p:notesMasterId r:id="rId14"/>
  </p:notesMasterIdLst>
  <p:handoutMasterIdLst>
    <p:handoutMasterId r:id="rId15"/>
  </p:handoutMasterIdLst>
  <p:sldIdLst>
    <p:sldId id="294" r:id="rId2"/>
    <p:sldId id="272" r:id="rId3"/>
    <p:sldId id="301" r:id="rId4"/>
    <p:sldId id="312" r:id="rId5"/>
    <p:sldId id="304" r:id="rId6"/>
    <p:sldId id="310" r:id="rId7"/>
    <p:sldId id="311" r:id="rId8"/>
    <p:sldId id="309" r:id="rId9"/>
    <p:sldId id="307" r:id="rId10"/>
    <p:sldId id="274" r:id="rId11"/>
    <p:sldId id="306" r:id="rId12"/>
    <p:sldId id="295" r:id="rId13"/>
  </p:sldIdLst>
  <p:sldSz cx="9144000" cy="6858000" type="screen4x3"/>
  <p:notesSz cx="6875463" cy="93202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0000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8" autoAdjust="0"/>
    <p:restoredTop sz="94660"/>
  </p:normalViewPr>
  <p:slideViewPr>
    <p:cSldViewPr>
      <p:cViewPr varScale="1">
        <p:scale>
          <a:sx n="57" d="100"/>
          <a:sy n="57" d="100"/>
        </p:scale>
        <p:origin x="1710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466011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94505" y="0"/>
            <a:ext cx="2979367" cy="466011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F0DF8EEF-E2E9-4184-9EF2-16A6B5B85FB0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852585"/>
            <a:ext cx="2979367" cy="46601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94505" y="8852585"/>
            <a:ext cx="2979367" cy="466011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86DCBEF7-29E0-4BED-AA9A-630B7F43DF1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367" cy="467629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4505" y="0"/>
            <a:ext cx="2979367" cy="467629"/>
          </a:xfrm>
          <a:prstGeom prst="rect">
            <a:avLst/>
          </a:prstGeom>
        </p:spPr>
        <p:txBody>
          <a:bodyPr vert="horz" lIns="92546" tIns="46273" rIns="92546" bIns="46273" rtlCol="0"/>
          <a:lstStyle>
            <a:lvl1pPr algn="r">
              <a:defRPr sz="1200"/>
            </a:lvl1pPr>
          </a:lstStyle>
          <a:p>
            <a:fld id="{C2DB8226-19CE-4DC3-B0AD-947B2647ECC5}" type="datetimeFigureOut">
              <a:rPr lang="fr-FR" smtClean="0"/>
              <a:t>04/03/2025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41438" y="1165225"/>
            <a:ext cx="4192587" cy="31448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46" tIns="46273" rIns="92546" bIns="4627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7547" y="4485352"/>
            <a:ext cx="5500370" cy="3669834"/>
          </a:xfrm>
          <a:prstGeom prst="rect">
            <a:avLst/>
          </a:prstGeom>
        </p:spPr>
        <p:txBody>
          <a:bodyPr vert="horz" lIns="92546" tIns="46273" rIns="92546" bIns="4627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52585"/>
            <a:ext cx="2979367" cy="467628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4505" y="8852585"/>
            <a:ext cx="2979367" cy="467628"/>
          </a:xfrm>
          <a:prstGeom prst="rect">
            <a:avLst/>
          </a:prstGeom>
        </p:spPr>
        <p:txBody>
          <a:bodyPr vert="horz" lIns="92546" tIns="46273" rIns="92546" bIns="46273" rtlCol="0" anchor="b"/>
          <a:lstStyle>
            <a:lvl1pPr algn="r">
              <a:defRPr sz="1200"/>
            </a:lvl1pPr>
          </a:lstStyle>
          <a:p>
            <a:fld id="{2E893BA6-069A-4E65-9B60-885CFDC21D0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50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893BA6-069A-4E65-9B60-885CFDC21D0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620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846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28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062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069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86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8443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334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65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19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346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0"/>
            <a:ext cx="4576573" cy="6858000"/>
          </a:xfrm>
          <a:solidFill>
            <a:schemeClr val="bg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31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6045" y="964692"/>
            <a:ext cx="5937755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E80BB856-B66A-45E5-9FA8-6B6AAAB164E7}" type="datetimeFigureOut">
              <a:rPr lang="fr-FR" smtClean="0"/>
              <a:pPr/>
              <a:t>04/03/2025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30DAA327-A473-4F5A-B2AD-5B6975C1B51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907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47D1BE73-29A5-4768-A066-9C5FBD1CC871}"/>
              </a:ext>
            </a:extLst>
          </p:cNvPr>
          <p:cNvSpPr txBox="1"/>
          <p:nvPr/>
        </p:nvSpPr>
        <p:spPr>
          <a:xfrm>
            <a:off x="953201" y="703888"/>
            <a:ext cx="723759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rgbClr val="0000FF"/>
                </a:solidFill>
              </a:rPr>
              <a:t>Assemblée Générale 2024</a:t>
            </a:r>
          </a:p>
          <a:p>
            <a:pPr algn="ctr"/>
            <a:r>
              <a:rPr lang="fr-FR" sz="3200" dirty="0">
                <a:solidFill>
                  <a:srgbClr val="0000FF"/>
                </a:solidFill>
              </a:rPr>
              <a:t>Franche-Comté Golf Entreprise </a:t>
            </a:r>
          </a:p>
          <a:p>
            <a:pPr algn="ctr"/>
            <a:r>
              <a:rPr lang="fr-FR" sz="2800" dirty="0">
                <a:solidFill>
                  <a:srgbClr val="0000FF"/>
                </a:solidFill>
              </a:rPr>
              <a:t>du samedi 15 mars 2025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EDCD60-C7B8-4657-8D15-0F1F5D76595A}"/>
              </a:ext>
            </a:extLst>
          </p:cNvPr>
          <p:cNvSpPr txBox="1"/>
          <p:nvPr/>
        </p:nvSpPr>
        <p:spPr>
          <a:xfrm>
            <a:off x="323528" y="4646008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solidFill>
                  <a:srgbClr val="0000FF"/>
                </a:solidFill>
              </a:rPr>
              <a:t>Rapport de la Commission Golf d’Entreprise</a:t>
            </a:r>
          </a:p>
          <a:p>
            <a:pPr algn="ctr"/>
            <a:r>
              <a:rPr lang="fr-FR" sz="2800" dirty="0">
                <a:solidFill>
                  <a:srgbClr val="0000FF"/>
                </a:solidFill>
              </a:rPr>
              <a:t>de la Ligue Bourgogne Franche-Comté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FA274271-DC71-E9AC-B5C1-A88BC6090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420888"/>
            <a:ext cx="1384032" cy="16949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5232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2879812" y="1122800"/>
            <a:ext cx="49325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0099"/>
                </a:solidFill>
              </a:rPr>
              <a:t>Calendrier FFG 2025</a:t>
            </a:r>
            <a:br>
              <a:rPr lang="fr-FR" sz="2800" b="1" dirty="0">
                <a:solidFill>
                  <a:srgbClr val="000099"/>
                </a:solidFill>
              </a:rPr>
            </a:br>
            <a:endParaRPr lang="fr-FR" sz="2800" b="1" dirty="0">
              <a:solidFill>
                <a:srgbClr val="000099"/>
              </a:solidFill>
            </a:endParaRP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AC53ED6E-86F9-4468-82C1-F5CEB5CA39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8543243"/>
              </p:ext>
            </p:extLst>
          </p:nvPr>
        </p:nvGraphicFramePr>
        <p:xfrm>
          <a:off x="529012" y="2566084"/>
          <a:ext cx="7776864" cy="1685132"/>
        </p:xfrm>
        <a:graphic>
          <a:graphicData uri="http://schemas.openxmlformats.org/drawingml/2006/table">
            <a:tbl>
              <a:tblPr/>
              <a:tblGrid>
                <a:gridCol w="995086">
                  <a:extLst>
                    <a:ext uri="{9D8B030D-6E8A-4147-A177-3AD203B41FA5}">
                      <a16:colId xmlns:a16="http://schemas.microsoft.com/office/drawing/2014/main" val="2151023536"/>
                    </a:ext>
                  </a:extLst>
                </a:gridCol>
                <a:gridCol w="2039790">
                  <a:extLst>
                    <a:ext uri="{9D8B030D-6E8A-4147-A177-3AD203B41FA5}">
                      <a16:colId xmlns:a16="http://schemas.microsoft.com/office/drawing/2014/main" val="3021902093"/>
                    </a:ext>
                  </a:extLst>
                </a:gridCol>
                <a:gridCol w="2643913">
                  <a:extLst>
                    <a:ext uri="{9D8B030D-6E8A-4147-A177-3AD203B41FA5}">
                      <a16:colId xmlns:a16="http://schemas.microsoft.com/office/drawing/2014/main" val="269970345"/>
                    </a:ext>
                  </a:extLst>
                </a:gridCol>
                <a:gridCol w="2098075">
                  <a:extLst>
                    <a:ext uri="{9D8B030D-6E8A-4147-A177-3AD203B41FA5}">
                      <a16:colId xmlns:a16="http://schemas.microsoft.com/office/drawing/2014/main" val="2216274721"/>
                    </a:ext>
                  </a:extLst>
                </a:gridCol>
              </a:tblGrid>
              <a:tr h="4212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Du 01 au 04 mai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1ère division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La Baule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894627"/>
                  </a:ext>
                </a:extLst>
              </a:tr>
              <a:tr h="4212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Du 01 au 04 mai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2ème division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Vichy Montpensier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532317"/>
                  </a:ext>
                </a:extLst>
              </a:tr>
              <a:tr h="4212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Du 01 au 04 mai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3ème division : Poule 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Golf de Quetigny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3343"/>
                  </a:ext>
                </a:extLst>
              </a:tr>
              <a:tr h="421283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Du 01 au 04 mai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Promotion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Sable </a:t>
                      </a:r>
                      <a:r>
                        <a:rPr lang="fr-FR" sz="1400" b="1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Solesme</a:t>
                      </a:r>
                      <a:endParaRPr lang="fr-FR" sz="1400" b="1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139909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979FBA7-DED6-4031-87E5-9B5A8D4CF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6095"/>
              </p:ext>
            </p:extLst>
          </p:nvPr>
        </p:nvGraphicFramePr>
        <p:xfrm>
          <a:off x="529012" y="4336181"/>
          <a:ext cx="7776864" cy="1294047"/>
        </p:xfrm>
        <a:graphic>
          <a:graphicData uri="http://schemas.openxmlformats.org/drawingml/2006/table">
            <a:tbl>
              <a:tblPr/>
              <a:tblGrid>
                <a:gridCol w="995086">
                  <a:extLst>
                    <a:ext uri="{9D8B030D-6E8A-4147-A177-3AD203B41FA5}">
                      <a16:colId xmlns:a16="http://schemas.microsoft.com/office/drawing/2014/main" val="68921459"/>
                    </a:ext>
                  </a:extLst>
                </a:gridCol>
                <a:gridCol w="2029250">
                  <a:extLst>
                    <a:ext uri="{9D8B030D-6E8A-4147-A177-3AD203B41FA5}">
                      <a16:colId xmlns:a16="http://schemas.microsoft.com/office/drawing/2014/main" val="2243260502"/>
                    </a:ext>
                  </a:extLst>
                </a:gridCol>
                <a:gridCol w="2654453">
                  <a:extLst>
                    <a:ext uri="{9D8B030D-6E8A-4147-A177-3AD203B41FA5}">
                      <a16:colId xmlns:a16="http://schemas.microsoft.com/office/drawing/2014/main" val="972667471"/>
                    </a:ext>
                  </a:extLst>
                </a:gridCol>
                <a:gridCol w="2098075">
                  <a:extLst>
                    <a:ext uri="{9D8B030D-6E8A-4147-A177-3AD203B41FA5}">
                      <a16:colId xmlns:a16="http://schemas.microsoft.com/office/drawing/2014/main" val="2914380575"/>
                    </a:ext>
                  </a:extLst>
                </a:gridCol>
              </a:tblGrid>
              <a:tr h="3117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Ligue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17 mai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Qualif de coupe de France T1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Norges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582032"/>
                  </a:ext>
                </a:extLst>
              </a:tr>
              <a:tr h="3117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Ligue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07 juin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Qualif de coupe de France T2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Château de Bournel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231848"/>
                  </a:ext>
                </a:extLst>
              </a:tr>
              <a:tr h="35870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29 au 31 août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Finale FEDERAL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Grenoble Bresson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740383"/>
                  </a:ext>
                </a:extLst>
              </a:tr>
              <a:tr h="31178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06 au 08 septembre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Finale Coupe de France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Orléans Limère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328661"/>
                  </a:ext>
                </a:extLst>
              </a:tr>
            </a:tbl>
          </a:graphicData>
        </a:graphic>
      </p:graphicFrame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76D522BE-5AA6-4E2B-B329-1913435891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123997"/>
              </p:ext>
            </p:extLst>
          </p:nvPr>
        </p:nvGraphicFramePr>
        <p:xfrm>
          <a:off x="539552" y="5735200"/>
          <a:ext cx="7776864" cy="768412"/>
        </p:xfrm>
        <a:graphic>
          <a:graphicData uri="http://schemas.openxmlformats.org/drawingml/2006/table">
            <a:tbl>
              <a:tblPr/>
              <a:tblGrid>
                <a:gridCol w="995086">
                  <a:extLst>
                    <a:ext uri="{9D8B030D-6E8A-4147-A177-3AD203B41FA5}">
                      <a16:colId xmlns:a16="http://schemas.microsoft.com/office/drawing/2014/main" val="804033591"/>
                    </a:ext>
                  </a:extLst>
                </a:gridCol>
                <a:gridCol w="2028343">
                  <a:extLst>
                    <a:ext uri="{9D8B030D-6E8A-4147-A177-3AD203B41FA5}">
                      <a16:colId xmlns:a16="http://schemas.microsoft.com/office/drawing/2014/main" val="69267715"/>
                    </a:ext>
                  </a:extLst>
                </a:gridCol>
                <a:gridCol w="2655360">
                  <a:extLst>
                    <a:ext uri="{9D8B030D-6E8A-4147-A177-3AD203B41FA5}">
                      <a16:colId xmlns:a16="http://schemas.microsoft.com/office/drawing/2014/main" val="2787420526"/>
                    </a:ext>
                  </a:extLst>
                </a:gridCol>
                <a:gridCol w="2098075">
                  <a:extLst>
                    <a:ext uri="{9D8B030D-6E8A-4147-A177-3AD203B41FA5}">
                      <a16:colId xmlns:a16="http://schemas.microsoft.com/office/drawing/2014/main" val="1819274109"/>
                    </a:ext>
                  </a:extLst>
                </a:gridCol>
              </a:tblGrid>
              <a:tr h="3842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Ligue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22 mars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Qualif </a:t>
                      </a:r>
                      <a:r>
                        <a:rPr lang="en-US" sz="1400" b="0" i="0" u="none" strike="noStrike" dirty="0" err="1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Régionale</a:t>
                      </a:r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Pitch and Putt 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Golf des 4 saisons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070031"/>
                  </a:ext>
                </a:extLst>
              </a:tr>
              <a:tr h="3842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05 et 06 avril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Finale Nationale Pitch and Putt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 err="1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Val-D’auzon</a:t>
                      </a:r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-Auvergne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19207"/>
                  </a:ext>
                </a:extLst>
              </a:tr>
            </a:tbl>
          </a:graphicData>
        </a:graphic>
      </p:graphicFrame>
      <p:sp>
        <p:nvSpPr>
          <p:cNvPr id="12" name="ZoneTexte 11">
            <a:extLst>
              <a:ext uri="{FF2B5EF4-FFF2-40B4-BE49-F238E27FC236}">
                <a16:creationId xmlns:a16="http://schemas.microsoft.com/office/drawing/2014/main" id="{4CCFBF61-FFED-4EC1-92B4-76B7DCB8F835}"/>
              </a:ext>
            </a:extLst>
          </p:cNvPr>
          <p:cNvSpPr txBox="1"/>
          <p:nvPr/>
        </p:nvSpPr>
        <p:spPr>
          <a:xfrm>
            <a:off x="3131840" y="1614727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00FF"/>
                </a:solidFill>
              </a:rPr>
              <a:t>Compétitions nationales</a:t>
            </a:r>
          </a:p>
        </p:txBody>
      </p:sp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12A4956C-389A-4380-AE7E-CB49FF1A8D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400762"/>
              </p:ext>
            </p:extLst>
          </p:nvPr>
        </p:nvGraphicFramePr>
        <p:xfrm>
          <a:off x="529012" y="2096913"/>
          <a:ext cx="7776864" cy="384206"/>
        </p:xfrm>
        <a:graphic>
          <a:graphicData uri="http://schemas.openxmlformats.org/drawingml/2006/table">
            <a:tbl>
              <a:tblPr/>
              <a:tblGrid>
                <a:gridCol w="995086">
                  <a:extLst>
                    <a:ext uri="{9D8B030D-6E8A-4147-A177-3AD203B41FA5}">
                      <a16:colId xmlns:a16="http://schemas.microsoft.com/office/drawing/2014/main" val="804033591"/>
                    </a:ext>
                  </a:extLst>
                </a:gridCol>
                <a:gridCol w="2029250">
                  <a:extLst>
                    <a:ext uri="{9D8B030D-6E8A-4147-A177-3AD203B41FA5}">
                      <a16:colId xmlns:a16="http://schemas.microsoft.com/office/drawing/2014/main" val="69267715"/>
                    </a:ext>
                  </a:extLst>
                </a:gridCol>
                <a:gridCol w="2654453">
                  <a:extLst>
                    <a:ext uri="{9D8B030D-6E8A-4147-A177-3AD203B41FA5}">
                      <a16:colId xmlns:a16="http://schemas.microsoft.com/office/drawing/2014/main" val="2787420526"/>
                    </a:ext>
                  </a:extLst>
                </a:gridCol>
                <a:gridCol w="2098075">
                  <a:extLst>
                    <a:ext uri="{9D8B030D-6E8A-4147-A177-3AD203B41FA5}">
                      <a16:colId xmlns:a16="http://schemas.microsoft.com/office/drawing/2014/main" val="1819274109"/>
                    </a:ext>
                  </a:extLst>
                </a:gridCol>
              </a:tblGrid>
              <a:tr h="38420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National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29 mars 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Coupe des Presidents </a:t>
                      </a:r>
                      <a:r>
                        <a:rPr lang="en-US" sz="1400" b="0" i="0" u="none" strike="noStrike" dirty="0" err="1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d’AS</a:t>
                      </a:r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 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0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Montpellier </a:t>
                      </a:r>
                      <a:r>
                        <a:rPr lang="fr-FR" sz="1400" b="0" i="0" u="none" strike="noStrike" dirty="0" err="1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</a:rPr>
                        <a:t>Massane</a:t>
                      </a:r>
                      <a:endParaRPr lang="fr-FR" sz="1400" b="0" i="0" u="none" strike="noStrike" dirty="0">
                        <a:solidFill>
                          <a:srgbClr val="0000FF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0419207"/>
                  </a:ext>
                </a:extLst>
              </a:tr>
            </a:tbl>
          </a:graphicData>
        </a:graphic>
      </p:graphicFrame>
      <p:pic>
        <p:nvPicPr>
          <p:cNvPr id="2" name="Image 1">
            <a:extLst>
              <a:ext uri="{FF2B5EF4-FFF2-40B4-BE49-F238E27FC236}">
                <a16:creationId xmlns:a16="http://schemas.microsoft.com/office/drawing/2014/main" id="{D0195F89-4B4B-3D1A-A850-6A138697EA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4A09D58-C8CF-FE72-8D92-0CDCFDA2AB3A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923AB3CF-3C8F-4974-914E-D59C92041082}"/>
              </a:ext>
            </a:extLst>
          </p:cNvPr>
          <p:cNvSpPr txBox="1"/>
          <p:nvPr/>
        </p:nvSpPr>
        <p:spPr>
          <a:xfrm>
            <a:off x="2483769" y="1255916"/>
            <a:ext cx="5400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0099"/>
                </a:solidFill>
              </a:rPr>
              <a:t>Calendrier  2025</a:t>
            </a:r>
          </a:p>
          <a:p>
            <a:pPr algn="ctr"/>
            <a:r>
              <a:rPr lang="fr-FR" sz="20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Championnat de Ligue BFC</a:t>
            </a:r>
            <a:endParaRPr lang="fr-FR" sz="2800" b="1" dirty="0">
              <a:solidFill>
                <a:srgbClr val="000099"/>
              </a:solidFill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529E42A-4447-D164-171F-89D6A02A5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DBBA7640-668C-6B86-D3E3-1A20A2946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225560"/>
              </p:ext>
            </p:extLst>
          </p:nvPr>
        </p:nvGraphicFramePr>
        <p:xfrm>
          <a:off x="539552" y="2291834"/>
          <a:ext cx="8208912" cy="4161501"/>
        </p:xfrm>
        <a:graphic>
          <a:graphicData uri="http://schemas.openxmlformats.org/drawingml/2006/table">
            <a:tbl>
              <a:tblPr/>
              <a:tblGrid>
                <a:gridCol w="1534376">
                  <a:extLst>
                    <a:ext uri="{9D8B030D-6E8A-4147-A177-3AD203B41FA5}">
                      <a16:colId xmlns:a16="http://schemas.microsoft.com/office/drawing/2014/main" val="343193603"/>
                    </a:ext>
                  </a:extLst>
                </a:gridCol>
                <a:gridCol w="2301564">
                  <a:extLst>
                    <a:ext uri="{9D8B030D-6E8A-4147-A177-3AD203B41FA5}">
                      <a16:colId xmlns:a16="http://schemas.microsoft.com/office/drawing/2014/main" val="3451893041"/>
                    </a:ext>
                  </a:extLst>
                </a:gridCol>
                <a:gridCol w="3684253">
                  <a:extLst>
                    <a:ext uri="{9D8B030D-6E8A-4147-A177-3AD203B41FA5}">
                      <a16:colId xmlns:a16="http://schemas.microsoft.com/office/drawing/2014/main" val="2443632273"/>
                    </a:ext>
                  </a:extLst>
                </a:gridCol>
                <a:gridCol w="688719">
                  <a:extLst>
                    <a:ext uri="{9D8B030D-6E8A-4147-A177-3AD203B41FA5}">
                      <a16:colId xmlns:a16="http://schemas.microsoft.com/office/drawing/2014/main" val="630785188"/>
                    </a:ext>
                  </a:extLst>
                </a:gridCol>
              </a:tblGrid>
              <a:tr h="4623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26-avril-2025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Quetigny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EBGolf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BFC 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844932"/>
                  </a:ext>
                </a:extLst>
              </a:tr>
              <a:tr h="4623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17-mai-2025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Norges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Qualifications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CpF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et  Fédéral -Tour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BFC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5602993"/>
                  </a:ext>
                </a:extLst>
              </a:tr>
              <a:tr h="4623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24-mai-2025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Rougemont le Château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FCGE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BFC 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515281"/>
                  </a:ext>
                </a:extLst>
              </a:tr>
              <a:tr h="4623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7-juin-2025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Bournel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Qualifications </a:t>
                      </a:r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CpF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et Fédéral -Tour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BFC 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3878789"/>
                  </a:ext>
                </a:extLst>
              </a:tr>
              <a:tr h="4623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21-juin-2025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Chailly sur Armançon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EBGolf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BFC 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9264338"/>
                  </a:ext>
                </a:extLst>
              </a:tr>
              <a:tr h="4623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5-juil.-2025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Prunevelle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FCGE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BFC 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9489604"/>
                  </a:ext>
                </a:extLst>
              </a:tr>
              <a:tr h="4623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06-sept-2025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Norges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EBgolf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BFC 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415518"/>
                  </a:ext>
                </a:extLst>
              </a:tr>
              <a:tr h="46238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13-sept-2025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Val de Sorne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Finale FCGE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BFC 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001557"/>
                  </a:ext>
                </a:extLst>
              </a:tr>
              <a:tr h="462389"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11-oct.-2025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Quetigny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Finale Régionale Ligue BFC GE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Finale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11840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F668E379-E880-6D05-8E1E-824FC773D3DE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16437664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342546" y="5551625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002060"/>
                </a:solidFill>
              </a:rPr>
              <a:t>Merci de votre attention</a:t>
            </a:r>
          </a:p>
          <a:p>
            <a:pPr algn="ctr"/>
            <a:r>
              <a:rPr lang="fr-FR" sz="3600" dirty="0">
                <a:solidFill>
                  <a:srgbClr val="002060"/>
                </a:solidFill>
              </a:rPr>
              <a:t>Bon golf 2025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A7C057CE-A9C1-A178-F219-A3AD148950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 9" descr="Une image contenant texte, herbe, plein air, arbre&#10;&#10;Le contenu généré par l’IA peut être incorrect.">
            <a:extLst>
              <a:ext uri="{FF2B5EF4-FFF2-40B4-BE49-F238E27FC236}">
                <a16:creationId xmlns:a16="http://schemas.microsoft.com/office/drawing/2014/main" id="{A5A9D431-E1C5-9786-80CA-7EE5AA3458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812" y="2076450"/>
            <a:ext cx="6153150" cy="27051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3FC60B3-B46F-125A-41B0-C7592C3297F7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415984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BFA323-C820-4684-BD10-4C9A98979567}"/>
              </a:ext>
            </a:extLst>
          </p:cNvPr>
          <p:cNvSpPr txBox="1"/>
          <p:nvPr/>
        </p:nvSpPr>
        <p:spPr>
          <a:xfrm>
            <a:off x="3131840" y="1343195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00FF"/>
                </a:solidFill>
              </a:rPr>
              <a:t>Evolution  2023 / 2024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0992A70-8847-4778-AD2F-471A888553F5}"/>
              </a:ext>
            </a:extLst>
          </p:cNvPr>
          <p:cNvSpPr txBox="1"/>
          <p:nvPr/>
        </p:nvSpPr>
        <p:spPr>
          <a:xfrm>
            <a:off x="539552" y="1662164"/>
            <a:ext cx="84969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0099"/>
                </a:solidFill>
              </a:rPr>
              <a:t>                               </a:t>
            </a:r>
          </a:p>
          <a:p>
            <a:r>
              <a:rPr lang="fr-FR" sz="2000" dirty="0">
                <a:solidFill>
                  <a:srgbClr val="000099"/>
                </a:solidFill>
              </a:rPr>
              <a:t> En France, le Golf d’Entreprise subit une baisse régulière </a:t>
            </a:r>
            <a:r>
              <a:rPr lang="fr-FR" sz="2000" dirty="0">
                <a:solidFill>
                  <a:srgbClr val="CC0000"/>
                </a:solidFill>
              </a:rPr>
              <a:t>( -0,34%)</a:t>
            </a:r>
          </a:p>
          <a:p>
            <a:r>
              <a:rPr lang="fr-FR" sz="2000" dirty="0">
                <a:solidFill>
                  <a:srgbClr val="000099"/>
                </a:solidFill>
              </a:rPr>
              <a:t>Pour la Bourgogne Franche-Comté, la baisse est un peu plus accentuée </a:t>
            </a:r>
            <a:r>
              <a:rPr lang="fr-FR" sz="2000" dirty="0">
                <a:solidFill>
                  <a:srgbClr val="CC0000"/>
                </a:solidFill>
              </a:rPr>
              <a:t>(-2,80%.) </a:t>
            </a:r>
            <a:r>
              <a:rPr lang="fr-FR" sz="2000" dirty="0">
                <a:solidFill>
                  <a:srgbClr val="000099"/>
                </a:solidFill>
              </a:rPr>
              <a:t>mais compensée par une augmentation des « rattachés » </a:t>
            </a:r>
            <a:r>
              <a:rPr lang="fr-FR" sz="2000" b="1" dirty="0">
                <a:solidFill>
                  <a:srgbClr val="006600"/>
                </a:solidFill>
              </a:rPr>
              <a:t>(+1,61%)</a:t>
            </a:r>
          </a:p>
          <a:p>
            <a:r>
              <a:rPr lang="fr-FR" sz="2000" dirty="0">
                <a:solidFill>
                  <a:srgbClr val="000099"/>
                </a:solidFill>
              </a:rPr>
              <a:t>         </a:t>
            </a:r>
          </a:p>
          <a:p>
            <a:r>
              <a:rPr lang="fr-FR" sz="2000" dirty="0">
                <a:solidFill>
                  <a:srgbClr val="000099"/>
                </a:solidFill>
              </a:rPr>
              <a:t>A noté, la participation à nos compétitions reste stable.</a:t>
            </a:r>
          </a:p>
          <a:p>
            <a:r>
              <a:rPr lang="fr-FR" sz="2000" dirty="0">
                <a:solidFill>
                  <a:srgbClr val="000099"/>
                </a:solidFill>
              </a:rPr>
              <a:t>Moyenne golfeuses et golfeurs de nos compétition est de 62 participants.</a:t>
            </a:r>
            <a:endParaRPr lang="fr-FR" sz="1600" b="1" dirty="0">
              <a:solidFill>
                <a:srgbClr val="006600"/>
              </a:solidFill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7C41F8D7-7720-EAB8-FB8B-965570E4E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493940"/>
              </p:ext>
            </p:extLst>
          </p:nvPr>
        </p:nvGraphicFramePr>
        <p:xfrm>
          <a:off x="556959" y="4093644"/>
          <a:ext cx="7687449" cy="2432879"/>
        </p:xfrm>
        <a:graphic>
          <a:graphicData uri="http://schemas.openxmlformats.org/drawingml/2006/table">
            <a:tbl>
              <a:tblPr/>
              <a:tblGrid>
                <a:gridCol w="4721562">
                  <a:extLst>
                    <a:ext uri="{9D8B030D-6E8A-4147-A177-3AD203B41FA5}">
                      <a16:colId xmlns:a16="http://schemas.microsoft.com/office/drawing/2014/main" val="2833542970"/>
                    </a:ext>
                  </a:extLst>
                </a:gridCol>
                <a:gridCol w="993298">
                  <a:extLst>
                    <a:ext uri="{9D8B030D-6E8A-4147-A177-3AD203B41FA5}">
                      <a16:colId xmlns:a16="http://schemas.microsoft.com/office/drawing/2014/main" val="2844846855"/>
                    </a:ext>
                  </a:extLst>
                </a:gridCol>
                <a:gridCol w="1010306">
                  <a:extLst>
                    <a:ext uri="{9D8B030D-6E8A-4147-A177-3AD203B41FA5}">
                      <a16:colId xmlns:a16="http://schemas.microsoft.com/office/drawing/2014/main" val="4101967133"/>
                    </a:ext>
                  </a:extLst>
                </a:gridCol>
                <a:gridCol w="962283">
                  <a:extLst>
                    <a:ext uri="{9D8B030D-6E8A-4147-A177-3AD203B41FA5}">
                      <a16:colId xmlns:a16="http://schemas.microsoft.com/office/drawing/2014/main" val="3545342714"/>
                    </a:ext>
                  </a:extLst>
                </a:gridCol>
              </a:tblGrid>
              <a:tr h="487484"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1070523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Golf Entreprise  Licenciés AS 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-6,06%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966774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Golf Entreprise  Rattachés (Licencié en Club) 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283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289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1,61%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712563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Golf Entreprise  Ligue BFC 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663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618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-2,8%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055611"/>
                  </a:ext>
                </a:extLst>
              </a:tr>
              <a:tr h="263344"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67" marR="7867" marT="786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050666"/>
                  </a:ext>
                </a:extLst>
              </a:tr>
              <a:tr h="408182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GE FFG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27071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26693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-0,34%</a:t>
                      </a:r>
                    </a:p>
                  </a:txBody>
                  <a:tcPr marL="7867" marR="7867" marT="786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13315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2536DF67-0EFF-81A9-731B-9A3B0D1998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340768"/>
            <a:ext cx="7848872" cy="511256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fr-FR" sz="3000" b="1" dirty="0">
                <a:solidFill>
                  <a:srgbClr val="0000FF"/>
                </a:solidFill>
              </a:rPr>
              <a:t>Championnat de France 2024 </a:t>
            </a:r>
          </a:p>
          <a:p>
            <a:pPr algn="ctr"/>
            <a:endParaRPr lang="fr-FR" sz="3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 02 au 05 mai 2024</a:t>
            </a:r>
            <a:endParaRPr lang="fr-FR" sz="2600" b="1" dirty="0">
              <a:solidFill>
                <a:srgbClr val="0000FF"/>
              </a:solidFill>
            </a:endParaRPr>
          </a:p>
          <a:p>
            <a:pPr algn="ctr"/>
            <a:r>
              <a:rPr lang="fr-FR" sz="20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1ère DIVISION Golf Entreprise – Golf de Longwy –</a:t>
            </a:r>
            <a:r>
              <a:rPr lang="fr-FR" sz="2000" b="1" i="1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 </a:t>
            </a:r>
          </a:p>
          <a:p>
            <a:pPr algn="ctr"/>
            <a:r>
              <a:rPr lang="fr-FR" sz="2000" i="1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Pas d’équipe de ligue</a:t>
            </a:r>
            <a:endParaRPr lang="fr-FR" sz="2000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fr-FR" sz="20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2ème DIVISION Golf Entreprise – Golf de Rennes</a:t>
            </a:r>
          </a:p>
          <a:p>
            <a:pPr algn="ctr"/>
            <a:r>
              <a:rPr lang="fr-FR" sz="2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2fopen25 – 6</a:t>
            </a:r>
            <a:r>
              <a:rPr lang="fr-FR" sz="2000" b="1" i="0" baseline="3000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ème</a:t>
            </a:r>
            <a:r>
              <a:rPr lang="fr-FR" sz="2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 – reste en 2</a:t>
            </a:r>
            <a:r>
              <a:rPr lang="fr-FR" sz="2000" b="1" i="0" baseline="3000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ème</a:t>
            </a:r>
            <a:r>
              <a:rPr lang="fr-FR" sz="2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 division</a:t>
            </a:r>
          </a:p>
          <a:p>
            <a:pPr algn="ctr"/>
            <a:r>
              <a:rPr lang="fr-FR" sz="20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3ème DIVISION A Golf Entreprise – Golf de Seraincourt  –</a:t>
            </a:r>
          </a:p>
          <a:p>
            <a:pPr algn="ctr"/>
            <a:r>
              <a:rPr lang="fr-FR" sz="200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fr-FR" sz="2000" i="1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Pas d’équipe de ligue</a:t>
            </a:r>
            <a:endParaRPr lang="fr-FR" sz="2000" i="0" dirty="0">
              <a:solidFill>
                <a:srgbClr val="565656"/>
              </a:solidFill>
              <a:effectLst/>
              <a:latin typeface="open sans" panose="020B0606030504020204" pitchFamily="34" charset="0"/>
            </a:endParaRPr>
          </a:p>
          <a:p>
            <a:pPr algn="ctr"/>
            <a:r>
              <a:rPr lang="fr-FR" sz="20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Promotions Golf Entreprise – Golf d’Orleans Limère</a:t>
            </a:r>
          </a:p>
          <a:p>
            <a:pPr algn="ctr"/>
            <a:r>
              <a:rPr lang="fr-FR" sz="2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SRB est 21</a:t>
            </a:r>
            <a:r>
              <a:rPr lang="fr-FR" sz="2000" b="1" i="0" baseline="3000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ème</a:t>
            </a:r>
            <a:r>
              <a:rPr lang="fr-FR" sz="2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  </a:t>
            </a:r>
            <a:r>
              <a:rPr lang="fr-FR" sz="2000" b="1" dirty="0">
                <a:solidFill>
                  <a:srgbClr val="CC0000"/>
                </a:solidFill>
                <a:latin typeface="open sans" panose="020B0606030504020204" pitchFamily="34" charset="0"/>
              </a:rPr>
              <a:t>et  ASCAP est 24</a:t>
            </a:r>
            <a:r>
              <a:rPr lang="fr-FR" sz="2000" b="1" baseline="30000" dirty="0">
                <a:solidFill>
                  <a:srgbClr val="CC0000"/>
                </a:solidFill>
                <a:latin typeface="open sans" panose="020B0606030504020204" pitchFamily="34" charset="0"/>
              </a:rPr>
              <a:t>ème</a:t>
            </a:r>
            <a:r>
              <a:rPr lang="fr-FR" sz="2000" b="1" dirty="0">
                <a:solidFill>
                  <a:srgbClr val="CC0000"/>
                </a:solidFill>
                <a:latin typeface="open sans" panose="020B0606030504020204" pitchFamily="34" charset="0"/>
              </a:rPr>
              <a:t> </a:t>
            </a:r>
            <a:endParaRPr lang="fr-FR" sz="2000" b="1" i="0" dirty="0">
              <a:solidFill>
                <a:srgbClr val="CC0000"/>
              </a:solidFill>
              <a:effectLst/>
              <a:latin typeface="open sans" panose="020B0606030504020204" pitchFamily="34" charset="0"/>
            </a:endParaRPr>
          </a:p>
          <a:p>
            <a:pPr algn="ctr"/>
            <a:r>
              <a:rPr lang="fr-FR" sz="2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Ils ne montent pas en 3</a:t>
            </a:r>
            <a:r>
              <a:rPr lang="fr-FR" sz="2000" b="1" i="0" baseline="3000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ème</a:t>
            </a:r>
            <a:r>
              <a:rPr lang="fr-FR" sz="2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 division</a:t>
            </a:r>
          </a:p>
          <a:p>
            <a:pPr algn="l"/>
            <a:endParaRPr lang="fr-FR" sz="2000" b="1" i="0" dirty="0">
              <a:solidFill>
                <a:srgbClr val="CC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3E79D2C-C577-3D84-8B38-CFDB80CB0A80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90073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B15696-F63C-2BB0-92E9-80EAA657E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23F2905D-EABB-8AC6-5378-7CCE7D50BF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2CBF8CA-716C-43D5-45FC-81E481722648}"/>
              </a:ext>
            </a:extLst>
          </p:cNvPr>
          <p:cNvSpPr txBox="1">
            <a:spLocks/>
          </p:cNvSpPr>
          <p:nvPr/>
        </p:nvSpPr>
        <p:spPr>
          <a:xfrm>
            <a:off x="457200" y="4794718"/>
            <a:ext cx="8686800" cy="18645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2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Finale du Fédéral 2024</a:t>
            </a:r>
            <a:r>
              <a:rPr lang="fr-FR" sz="2800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 30 au 31 aout – Golf de Saint Malo (35)</a:t>
            </a:r>
          </a:p>
          <a:p>
            <a:pPr algn="l">
              <a:spcBef>
                <a:spcPts val="0"/>
              </a:spcBef>
            </a:pPr>
            <a:r>
              <a:rPr lang="fr-FR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Les différents qualifiés pour l’équipe BFC ont annulés leur participation à la suite de soucis de disponibilité.</a:t>
            </a:r>
          </a:p>
          <a:p>
            <a:pPr algn="l">
              <a:spcBef>
                <a:spcPts val="0"/>
              </a:spcBef>
            </a:pPr>
            <a:r>
              <a:rPr lang="fr-FR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…Et pas de volontaire pour les remplacer au pied levé</a:t>
            </a:r>
            <a:r>
              <a:rPr lang="fr-FR" sz="200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.</a:t>
            </a:r>
          </a:p>
          <a:p>
            <a:pPr algn="l">
              <a:spcBef>
                <a:spcPts val="0"/>
              </a:spcBef>
            </a:pPr>
            <a:r>
              <a:rPr lang="fr-FR" sz="20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Il n’y a donc pas eu d’équipe de Ligue BFC pour ce Fédéral</a:t>
            </a:r>
            <a:r>
              <a:rPr lang="fr-FR" sz="200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.</a:t>
            </a:r>
            <a:endParaRPr lang="fr-F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126A7B-3FA1-49A5-F901-94969DAEA559}"/>
              </a:ext>
            </a:extLst>
          </p:cNvPr>
          <p:cNvSpPr txBox="1">
            <a:spLocks/>
          </p:cNvSpPr>
          <p:nvPr/>
        </p:nvSpPr>
        <p:spPr>
          <a:xfrm>
            <a:off x="431221" y="3594608"/>
            <a:ext cx="9003199" cy="1719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2800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Finale Coupe de France</a:t>
            </a: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du 06 au 08 septembre au golf de la Bresse (01)</a:t>
            </a:r>
            <a:endParaRPr lang="fr-FR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Qualifiée : </a:t>
            </a:r>
            <a:r>
              <a:rPr lang="fr-FR" sz="20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2FOPEN25 termine 18ème sur 30 équipes. </a:t>
            </a:r>
            <a:endParaRPr lang="fr-FR" dirty="0">
              <a:solidFill>
                <a:srgbClr val="CC0000"/>
              </a:solidFill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1DEA069C-5953-EB5E-1EE4-6910347CC462}"/>
              </a:ext>
            </a:extLst>
          </p:cNvPr>
          <p:cNvSpPr txBox="1">
            <a:spLocks/>
          </p:cNvSpPr>
          <p:nvPr/>
        </p:nvSpPr>
        <p:spPr>
          <a:xfrm>
            <a:off x="539552" y="2132856"/>
            <a:ext cx="6946493" cy="14617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28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tours de qualifications     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24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Samedi 20 avril   Golf de Beaune-Levernois (21)</a:t>
            </a: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fr-FR" sz="2400" kern="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Samedi 08 juin    Golf des Vosges du Sud (70)</a:t>
            </a:r>
            <a:endParaRPr lang="fr-FR" sz="24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CACB935D-06E4-96BD-5E62-7EF384787C55}"/>
              </a:ext>
            </a:extLst>
          </p:cNvPr>
          <p:cNvSpPr txBox="1">
            <a:spLocks/>
          </p:cNvSpPr>
          <p:nvPr/>
        </p:nvSpPr>
        <p:spPr>
          <a:xfrm>
            <a:off x="1932277" y="1108817"/>
            <a:ext cx="5736645" cy="10018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44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59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8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3000" b="1" dirty="0">
                <a:solidFill>
                  <a:srgbClr val="000099"/>
                </a:solidFill>
              </a:rPr>
              <a:t>   </a:t>
            </a:r>
            <a:r>
              <a:rPr lang="fr-FR" sz="3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Coupe de France et Fédéral 2024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sz="3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AS d’Entreprise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019209A-3718-BEC4-E359-57129D27B517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3127530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BD13192-C452-5B2E-A384-2D0601A8C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135540"/>
            <a:ext cx="9370404" cy="55148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b="1" dirty="0">
                <a:solidFill>
                  <a:srgbClr val="000099"/>
                </a:solidFill>
              </a:rPr>
              <a:t>34</a:t>
            </a:r>
            <a:r>
              <a:rPr lang="fr-FR" sz="2000" b="1" baseline="30000" dirty="0">
                <a:solidFill>
                  <a:srgbClr val="000099"/>
                </a:solidFill>
              </a:rPr>
              <a:t>ème</a:t>
            </a:r>
            <a:r>
              <a:rPr lang="fr-FR" sz="2000" b="1" dirty="0">
                <a:solidFill>
                  <a:srgbClr val="000099"/>
                </a:solidFill>
              </a:rPr>
              <a:t> Coupe Nationale des Présidents d’AS d’Entreprise  </a:t>
            </a:r>
          </a:p>
          <a:p>
            <a:pPr marL="0" indent="0" algn="ctr">
              <a:buNone/>
            </a:pPr>
            <a:r>
              <a:rPr lang="fr-FR" sz="2000" b="1" dirty="0">
                <a:solidFill>
                  <a:srgbClr val="000099"/>
                </a:solidFill>
              </a:rPr>
              <a:t>25 mars 2024        Golf de </a:t>
            </a:r>
            <a:r>
              <a:rPr lang="fr-FR" sz="2000" b="1" dirty="0" err="1">
                <a:solidFill>
                  <a:srgbClr val="000099"/>
                </a:solidFill>
              </a:rPr>
              <a:t>Rebetz</a:t>
            </a:r>
            <a:endParaRPr lang="fr-FR" sz="2000" b="1" dirty="0">
              <a:solidFill>
                <a:srgbClr val="000099"/>
              </a:solidFill>
            </a:endParaRPr>
          </a:p>
          <a:p>
            <a:pPr marL="0" indent="0" algn="ctr">
              <a:buNone/>
            </a:pPr>
            <a:r>
              <a:rPr lang="fr-FR" sz="2400" b="1" dirty="0">
                <a:solidFill>
                  <a:srgbClr val="CC0000"/>
                </a:solidFill>
              </a:rPr>
              <a:t>Stéphane Feral </a:t>
            </a:r>
            <a:r>
              <a:rPr lang="fr-FR" sz="2400" b="1" dirty="0">
                <a:solidFill>
                  <a:srgbClr val="000099"/>
                </a:solidFill>
              </a:rPr>
              <a:t>(2fopen25) </a:t>
            </a:r>
          </a:p>
          <a:p>
            <a:pPr marL="0" indent="0" algn="ctr">
              <a:buNone/>
            </a:pPr>
            <a:r>
              <a:rPr lang="fr-FR" sz="2400" b="1" dirty="0">
                <a:solidFill>
                  <a:srgbClr val="000099"/>
                </a:solidFill>
              </a:rPr>
              <a:t>Triple vainqueur (2020-2022-2023)</a:t>
            </a:r>
          </a:p>
          <a:p>
            <a:pPr marL="0" indent="0" algn="ctr">
              <a:buNone/>
            </a:pPr>
            <a:r>
              <a:rPr lang="fr-FR" sz="2400" b="1" dirty="0">
                <a:solidFill>
                  <a:srgbClr val="000099"/>
                </a:solidFill>
              </a:rPr>
              <a:t>…</a:t>
            </a:r>
            <a:r>
              <a:rPr lang="fr-FR" sz="2400" i="1" strike="sngStrike" dirty="0">
                <a:solidFill>
                  <a:schemeClr val="tx1"/>
                </a:solidFill>
              </a:rPr>
              <a:t>remporte le titre</a:t>
            </a:r>
            <a:r>
              <a:rPr lang="fr-FR" sz="2400" b="1" i="1" dirty="0">
                <a:solidFill>
                  <a:srgbClr val="000099"/>
                </a:solidFill>
              </a:rPr>
              <a:t>  </a:t>
            </a:r>
            <a:r>
              <a:rPr lang="fr-FR" sz="2400" b="1" dirty="0">
                <a:solidFill>
                  <a:srgbClr val="000099"/>
                </a:solidFill>
              </a:rPr>
              <a:t>termine 2</a:t>
            </a:r>
            <a:r>
              <a:rPr lang="fr-FR" sz="2400" b="1" baseline="30000" dirty="0">
                <a:solidFill>
                  <a:srgbClr val="000099"/>
                </a:solidFill>
              </a:rPr>
              <a:t>ème</a:t>
            </a:r>
            <a:r>
              <a:rPr lang="fr-FR" sz="2400" b="1" dirty="0">
                <a:solidFill>
                  <a:srgbClr val="000099"/>
                </a:solidFill>
              </a:rPr>
              <a:t>  </a:t>
            </a:r>
          </a:p>
          <a:p>
            <a:pPr marL="0" indent="0" algn="ctr">
              <a:buNone/>
            </a:pPr>
            <a:r>
              <a:rPr lang="fr-FR" sz="2400" b="1" dirty="0">
                <a:solidFill>
                  <a:srgbClr val="000099"/>
                </a:solidFill>
              </a:rPr>
              <a:t>        pour la 2</a:t>
            </a:r>
            <a:r>
              <a:rPr lang="fr-FR" sz="2400" b="1" baseline="30000" dirty="0">
                <a:solidFill>
                  <a:srgbClr val="000099"/>
                </a:solidFill>
              </a:rPr>
              <a:t>ème</a:t>
            </a:r>
            <a:r>
              <a:rPr lang="fr-FR" sz="2400" b="1" dirty="0">
                <a:solidFill>
                  <a:srgbClr val="000099"/>
                </a:solidFill>
              </a:rPr>
              <a:t> fois (</a:t>
            </a:r>
            <a:r>
              <a:rPr lang="fr-FR" sz="2000" i="1" dirty="0">
                <a:solidFill>
                  <a:srgbClr val="000099"/>
                </a:solidFill>
              </a:rPr>
              <a:t>vice-champion en 2021)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0" name="Image 9" descr="Une image contenant habits, personne, homme, costume&#10;&#10;Le contenu généré par l’IA peut être incorrect.">
            <a:extLst>
              <a:ext uri="{FF2B5EF4-FFF2-40B4-BE49-F238E27FC236}">
                <a16:creationId xmlns:a16="http://schemas.microsoft.com/office/drawing/2014/main" id="{0A10F945-653C-1F46-3480-500B1A03D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146388"/>
            <a:ext cx="4990895" cy="3152144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D34BA71A-4495-B501-2552-5C7ABC29CA73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389550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0AD780-1C5A-0EDA-63FA-3CA26F524B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211F4EA-83E2-5F4F-45E1-E8DE0C4B0C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666DB4E8-81C2-B7A4-E040-15601E8B5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6292" y="1050995"/>
            <a:ext cx="8443664" cy="55148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000" b="1" dirty="0">
                <a:solidFill>
                  <a:srgbClr val="000099"/>
                </a:solidFill>
              </a:rPr>
              <a:t>34</a:t>
            </a:r>
            <a:r>
              <a:rPr lang="fr-FR" sz="2000" b="1" baseline="30000" dirty="0">
                <a:solidFill>
                  <a:srgbClr val="000099"/>
                </a:solidFill>
              </a:rPr>
              <a:t>ème</a:t>
            </a:r>
            <a:r>
              <a:rPr lang="fr-FR" sz="2000" b="1" dirty="0">
                <a:solidFill>
                  <a:srgbClr val="000099"/>
                </a:solidFill>
              </a:rPr>
              <a:t> Coupe Nationale des Présidents d’AS d’Entreprise 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02BA7A7-5E42-DBA9-D5CF-92DB871F5752}"/>
              </a:ext>
            </a:extLst>
          </p:cNvPr>
          <p:cNvSpPr txBox="1"/>
          <p:nvPr/>
        </p:nvSpPr>
        <p:spPr>
          <a:xfrm>
            <a:off x="2267744" y="1689330"/>
            <a:ext cx="68407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b="1" i="0" dirty="0">
                <a:solidFill>
                  <a:srgbClr val="CF2E2E"/>
                </a:solidFill>
                <a:effectLst/>
                <a:latin typeface="open sans" panose="020B0606030504020204" pitchFamily="34" charset="0"/>
              </a:rPr>
              <a:t>Agnès </a:t>
            </a:r>
            <a:r>
              <a:rPr lang="fr-FR" b="1" i="0" dirty="0" err="1">
                <a:solidFill>
                  <a:srgbClr val="CF2E2E"/>
                </a:solidFill>
                <a:effectLst/>
                <a:latin typeface="open sans" panose="020B0606030504020204" pitchFamily="34" charset="0"/>
              </a:rPr>
              <a:t>Pellegrini</a:t>
            </a:r>
            <a:r>
              <a:rPr lang="fr-FR" b="1" i="0" dirty="0">
                <a:solidFill>
                  <a:srgbClr val="CF2E2E"/>
                </a:solidFill>
                <a:effectLst/>
                <a:latin typeface="open sans" panose="020B0606030504020204" pitchFamily="34" charset="0"/>
              </a:rPr>
              <a:t> (Orange Golf BFC) réalise le meilleur score chez les Dames (</a:t>
            </a:r>
            <a:r>
              <a:rPr lang="fr-FR" b="1" dirty="0">
                <a:solidFill>
                  <a:srgbClr val="CF2E2E"/>
                </a:solidFill>
                <a:latin typeface="open sans" panose="020B0606030504020204" pitchFamily="34" charset="0"/>
              </a:rPr>
              <a:t>18 pts) </a:t>
            </a:r>
          </a:p>
          <a:p>
            <a:pPr algn="ctr"/>
            <a:r>
              <a:rPr lang="fr-FR" b="1" i="0" dirty="0">
                <a:solidFill>
                  <a:srgbClr val="CF2E2E"/>
                </a:solidFill>
                <a:effectLst/>
                <a:latin typeface="open sans" panose="020B0606030504020204" pitchFamily="34" charset="0"/>
              </a:rPr>
              <a:t>et sauve l’honneur de la Bourgogne Franche-Comté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C302E50-8D3D-4A8F-665D-AFC13FA04695}"/>
              </a:ext>
            </a:extLst>
          </p:cNvPr>
          <p:cNvSpPr txBox="1"/>
          <p:nvPr/>
        </p:nvSpPr>
        <p:spPr>
          <a:xfrm>
            <a:off x="2644717" y="2921902"/>
            <a:ext cx="6561197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r-FR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La Bourgogne Franche-Comté était représentée par 6 présidents(ou leur représentant(e)  sur les 81 présents pour 800 AS d’entreprise françaises</a:t>
            </a:r>
          </a:p>
          <a:p>
            <a:pPr algn="l"/>
            <a:endParaRPr lang="fr-FR" i="0" dirty="0">
              <a:solidFill>
                <a:srgbClr val="565656"/>
              </a:solidFill>
              <a:effectLst/>
              <a:latin typeface="open sans" panose="020B0606030504020204" pitchFamily="34" charset="0"/>
            </a:endParaRPr>
          </a:p>
          <a:p>
            <a:pPr algn="l"/>
            <a:endParaRPr lang="fr-FR" sz="1600" i="0" dirty="0">
              <a:solidFill>
                <a:srgbClr val="565656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fr-FR" sz="16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3</a:t>
            </a:r>
            <a:r>
              <a:rPr lang="fr-FR" sz="1600" b="1" i="0" baseline="3000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ème</a:t>
            </a:r>
            <a:r>
              <a:rPr lang="fr-FR" sz="16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-  FERAL Stéphane – 2FOPEN25 </a:t>
            </a:r>
          </a:p>
          <a:p>
            <a:pPr algn="l"/>
            <a:r>
              <a:rPr lang="fr-FR" sz="16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18 </a:t>
            </a:r>
            <a:r>
              <a:rPr lang="fr-FR" sz="1600" b="1" i="0" dirty="0">
                <a:solidFill>
                  <a:srgbClr val="CC0000"/>
                </a:solidFill>
                <a:effectLst/>
                <a:latin typeface="open sans" panose="020B0606030504020204" pitchFamily="34" charset="0"/>
              </a:rPr>
              <a:t>– PELLEGRINI Agnès </a:t>
            </a:r>
            <a:r>
              <a:rPr lang="fr-FR" sz="1600" b="1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–  AS ORANGE GOLF ENTREPRISE BFC</a:t>
            </a:r>
          </a:p>
          <a:p>
            <a:pPr algn="l"/>
            <a:r>
              <a:rPr lang="fr-FR" sz="160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20 – BERERD Hervé – CSL Gendarmerie FC</a:t>
            </a:r>
          </a:p>
          <a:p>
            <a:pPr algn="l"/>
            <a:r>
              <a:rPr lang="fr-FR" sz="160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53 – FOURNIER François – SRB -GE</a:t>
            </a:r>
          </a:p>
          <a:p>
            <a:pPr algn="l"/>
            <a:r>
              <a:rPr lang="fr-FR" sz="160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63 – DROUARD Claude – ATSCAF Cote d’Or</a:t>
            </a:r>
          </a:p>
          <a:p>
            <a:pPr algn="l"/>
            <a:r>
              <a:rPr lang="fr-FR" sz="1600" i="0" dirty="0">
                <a:solidFill>
                  <a:srgbClr val="565656"/>
                </a:solidFill>
                <a:effectLst/>
                <a:latin typeface="open sans" panose="020B0606030504020204" pitchFamily="34" charset="0"/>
              </a:rPr>
              <a:t>65 – ALBERT  Patrice – US Cheminots Dijonnais</a:t>
            </a:r>
          </a:p>
        </p:txBody>
      </p:sp>
      <p:pic>
        <p:nvPicPr>
          <p:cNvPr id="5" name="Image 4" descr="Une image contenant personne, habits, Visage humain, intérieur&#10;&#10;Le contenu généré par l’IA peut être incorrect.">
            <a:extLst>
              <a:ext uri="{FF2B5EF4-FFF2-40B4-BE49-F238E27FC236}">
                <a16:creationId xmlns:a16="http://schemas.microsoft.com/office/drawing/2014/main" id="{81207353-60D3-72A1-9CD0-69C9501C7F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00" y="2638639"/>
            <a:ext cx="2204382" cy="4186238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5E994CCA-0B32-1210-42B9-736A83DC91E7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316004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4156D-1C15-DEBC-E9B7-92A4DD448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3CA54E9-9BA5-31FB-2A68-43B6038B5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E96A3A36-0A47-7EB2-1E16-3E11A824EEB3}"/>
              </a:ext>
            </a:extLst>
          </p:cNvPr>
          <p:cNvSpPr txBox="1"/>
          <p:nvPr/>
        </p:nvSpPr>
        <p:spPr>
          <a:xfrm>
            <a:off x="2627784" y="973407"/>
            <a:ext cx="52260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dirty="0">
                <a:solidFill>
                  <a:srgbClr val="0000FF"/>
                </a:solidFill>
                <a:effectLst/>
                <a:latin typeface="open sans"/>
              </a:rPr>
              <a:t>Championnat de Ligue 2024</a:t>
            </a:r>
            <a:endParaRPr lang="fr-FR" sz="2400" b="0" i="0" dirty="0">
              <a:solidFill>
                <a:srgbClr val="0000FF"/>
              </a:solidFill>
              <a:effectLst/>
              <a:latin typeface="open sans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CECD8092-639A-FC8A-15A8-853DD0AD0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224" y="1435072"/>
            <a:ext cx="6696744" cy="3693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1800" b="1" dirty="0">
                <a:solidFill>
                  <a:srgbClr val="0000FF"/>
                </a:solidFill>
              </a:rPr>
              <a:t>Avec la participation d’EBGolf et de FCGE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D6C43D3-1E34-518D-002C-8ED8B1B30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08291" y="2853166"/>
            <a:ext cx="82462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i="1" dirty="0">
                <a:solidFill>
                  <a:srgbClr val="C00000"/>
                </a:solidFill>
                <a:latin typeface="Arial" panose="020B0604020202020204" pitchFamily="34" charset="0"/>
                <a:cs typeface="Arial" pitchFamily="34" charset="0"/>
              </a:rPr>
              <a:t>    </a:t>
            </a:r>
            <a:r>
              <a:rPr lang="fr-FR" altLang="fr-FR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Compétitions en Franche-Comté et 3 en Bourgogne + la Finale</a:t>
            </a:r>
          </a:p>
          <a:p>
            <a:pPr algn="ctr"/>
            <a:r>
              <a:rPr lang="fr-FR" altLang="fr-FR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213 participants dont 34 féminine</a:t>
            </a:r>
          </a:p>
        </p:txBody>
      </p:sp>
      <p:pic>
        <p:nvPicPr>
          <p:cNvPr id="9" name="Image 8" descr="Une image contenant texte, logo, dessin humoristique, Emblème&#10;&#10;Le contenu généré par l’IA peut être incorrect.">
            <a:extLst>
              <a:ext uri="{FF2B5EF4-FFF2-40B4-BE49-F238E27FC236}">
                <a16:creationId xmlns:a16="http://schemas.microsoft.com/office/drawing/2014/main" id="{6101142C-F853-0B35-AC09-77A33DA699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70" y="2700464"/>
            <a:ext cx="1586420" cy="157743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10643153-EB43-E300-8FC5-2B8E2C8EC0AE}"/>
              </a:ext>
            </a:extLst>
          </p:cNvPr>
          <p:cNvSpPr txBox="1"/>
          <p:nvPr/>
        </p:nvSpPr>
        <p:spPr>
          <a:xfrm>
            <a:off x="4509120" y="4276660"/>
            <a:ext cx="3988776" cy="2134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DAMES - Championne 2024 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kern="100" dirty="0">
                <a:solidFill>
                  <a:srgbClr val="CC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Laurence  BESANCON </a:t>
            </a:r>
            <a:r>
              <a:rPr lang="fr-FR" sz="2000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2fopen25</a:t>
            </a:r>
            <a:endParaRPr lang="fr-FR" sz="2000" kern="100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2000" kern="100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HOMMES </a:t>
            </a:r>
            <a:r>
              <a:rPr lang="fr-FR" sz="2000" kern="1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fr-FR" sz="2000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Champion 2024 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000" b="1" kern="100" dirty="0">
                <a:solidFill>
                  <a:srgbClr val="CC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Laurent BOURDAUDUCQ </a:t>
            </a:r>
            <a:r>
              <a:rPr lang="fr-FR" sz="2000" b="1" kern="100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 SRB</a:t>
            </a:r>
            <a:endParaRPr lang="fr-FR" sz="1600" b="1" i="0" dirty="0">
              <a:solidFill>
                <a:srgbClr val="0000FF"/>
              </a:solidFill>
              <a:effectLst/>
              <a:latin typeface="open sans"/>
            </a:endParaRPr>
          </a:p>
        </p:txBody>
      </p:sp>
      <p:pic>
        <p:nvPicPr>
          <p:cNvPr id="8" name="Image 7" descr="Une image contenant habits, personne, Visage humain, homme&#10;&#10;Le contenu généré par l’IA peut être incorrect.">
            <a:extLst>
              <a:ext uri="{FF2B5EF4-FFF2-40B4-BE49-F238E27FC236}">
                <a16:creationId xmlns:a16="http://schemas.microsoft.com/office/drawing/2014/main" id="{E388622B-6FC0-E5EB-85E0-B8B6C9158A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99" y="3652199"/>
            <a:ext cx="3250027" cy="303959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2363E3C-296C-AE25-D7D7-67512A73268C}"/>
              </a:ext>
            </a:extLst>
          </p:cNvPr>
          <p:cNvSpPr txBox="1"/>
          <p:nvPr/>
        </p:nvSpPr>
        <p:spPr>
          <a:xfrm>
            <a:off x="1892328" y="1992586"/>
            <a:ext cx="55055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dirty="0"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Finale régionale 2024 </a:t>
            </a:r>
          </a:p>
          <a:p>
            <a:pPr algn="ctr"/>
            <a:r>
              <a:rPr lang="fr-FR" sz="2400" b="1" i="0" dirty="0"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Golf de Prunevelle -  12 octobre 2024</a:t>
            </a:r>
            <a:endParaRPr lang="fr-FR" sz="2400" i="0" dirty="0">
              <a:solidFill>
                <a:srgbClr val="0000FF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1196D23-DFAF-35A4-1D99-64FC537840F8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350268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8BAECF6-1C01-9692-3028-84D18E3BF968}"/>
              </a:ext>
            </a:extLst>
          </p:cNvPr>
          <p:cNvSpPr txBox="1"/>
          <p:nvPr/>
        </p:nvSpPr>
        <p:spPr>
          <a:xfrm>
            <a:off x="2767809" y="986092"/>
            <a:ext cx="52260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dirty="0">
                <a:solidFill>
                  <a:srgbClr val="0000FF"/>
                </a:solidFill>
                <a:effectLst/>
                <a:latin typeface="open sans"/>
              </a:rPr>
              <a:t>Championnat de Ligue 2024</a:t>
            </a:r>
            <a:endParaRPr lang="fr-FR" sz="2400" b="0" i="0" dirty="0">
              <a:solidFill>
                <a:srgbClr val="0000FF"/>
              </a:solidFill>
              <a:effectLst/>
              <a:latin typeface="open sans"/>
            </a:endParaRP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B5F1B6B-E79D-7FF7-D301-E37CBB148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0224" y="1435072"/>
            <a:ext cx="6696744" cy="3693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1800" b="1" dirty="0">
                <a:solidFill>
                  <a:srgbClr val="0000FF"/>
                </a:solidFill>
              </a:rPr>
              <a:t>Avec la participation d’EBGolf et de FCGE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09A06279-5C2A-DEB8-2A44-40217A624A5C}"/>
              </a:ext>
            </a:extLst>
          </p:cNvPr>
          <p:cNvSpPr txBox="1"/>
          <p:nvPr/>
        </p:nvSpPr>
        <p:spPr>
          <a:xfrm>
            <a:off x="114455" y="2827099"/>
            <a:ext cx="8915090" cy="9677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Equipe Championne 2024 </a:t>
            </a:r>
            <a:r>
              <a:rPr lang="fr-FR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     </a:t>
            </a:r>
            <a:r>
              <a:rPr lang="fr-FR" sz="2400" b="1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2FOPEN25</a:t>
            </a:r>
            <a:r>
              <a:rPr lang="fr-FR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2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r-FR" sz="24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(2020-2021-2022-2023</a:t>
            </a:r>
            <a:r>
              <a:rPr lang="fr-FR" sz="2000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fr-FR" sz="1600" b="1" i="0" dirty="0">
              <a:solidFill>
                <a:srgbClr val="0000FF"/>
              </a:solidFill>
              <a:effectLst/>
              <a:latin typeface="open sans"/>
            </a:endParaRPr>
          </a:p>
        </p:txBody>
      </p:sp>
      <p:pic>
        <p:nvPicPr>
          <p:cNvPr id="7" name="Image 6" descr="Une image contenant habits, personne, homme, chaussures&#10;&#10;Le contenu généré par l’IA peut être incorrect.">
            <a:extLst>
              <a:ext uri="{FF2B5EF4-FFF2-40B4-BE49-F238E27FC236}">
                <a16:creationId xmlns:a16="http://schemas.microsoft.com/office/drawing/2014/main" id="{EB477E3E-D105-C180-32EC-10140DD877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093" y="4005064"/>
            <a:ext cx="4608512" cy="3364569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299EFD1A-7856-2C8F-40C0-2BDECF3734B0}"/>
              </a:ext>
            </a:extLst>
          </p:cNvPr>
          <p:cNvSpPr txBox="1"/>
          <p:nvPr/>
        </p:nvSpPr>
        <p:spPr>
          <a:xfrm>
            <a:off x="1892328" y="1992586"/>
            <a:ext cx="550550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i="0" dirty="0"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Finale régionale 2024 </a:t>
            </a:r>
          </a:p>
          <a:p>
            <a:pPr algn="ctr"/>
            <a:r>
              <a:rPr lang="fr-FR" sz="2400" b="1" i="0" dirty="0"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Golf de Prunevelle -  12 octobre 2024</a:t>
            </a:r>
            <a:endParaRPr lang="fr-FR" sz="2400" i="0" dirty="0">
              <a:solidFill>
                <a:srgbClr val="0000FF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Image 10" descr="Une image contenant texte, logo, dessin humoristique, Emblème&#10;&#10;Le contenu généré par l’IA peut être incorrect.">
            <a:extLst>
              <a:ext uri="{FF2B5EF4-FFF2-40B4-BE49-F238E27FC236}">
                <a16:creationId xmlns:a16="http://schemas.microsoft.com/office/drawing/2014/main" id="{1C074368-3D6A-A541-CE65-40FCAA2018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70" y="2700464"/>
            <a:ext cx="1586420" cy="1577432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EEE60B4-F359-8387-2897-F4D9F77847A7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136230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4257348C-D46A-7932-EB90-E702823F4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04664"/>
            <a:ext cx="1193596" cy="146175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9A06279-5C2A-DEB8-2A44-40217A624A5C}"/>
              </a:ext>
            </a:extLst>
          </p:cNvPr>
          <p:cNvSpPr txBox="1"/>
          <p:nvPr/>
        </p:nvSpPr>
        <p:spPr>
          <a:xfrm>
            <a:off x="1733148" y="1759846"/>
            <a:ext cx="701531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Dotation Trophée du DEVELOPPEMENT</a:t>
            </a:r>
          </a:p>
          <a:p>
            <a:endParaRPr lang="fr-FR" sz="1600" b="1" i="0" dirty="0">
              <a:solidFill>
                <a:srgbClr val="0000FF"/>
              </a:solidFill>
              <a:effectLst/>
              <a:latin typeface="open sans"/>
            </a:endParaRPr>
          </a:p>
          <a:p>
            <a:r>
              <a:rPr lang="fr-FR" sz="2000" dirty="0">
                <a:solidFill>
                  <a:srgbClr val="0000FF"/>
                </a:solidFill>
                <a:latin typeface="open sans"/>
              </a:rPr>
              <a:t>Pour la Bourgogne Franche-Comté :</a:t>
            </a:r>
          </a:p>
          <a:p>
            <a:r>
              <a:rPr lang="fr-FR" sz="2000" dirty="0">
                <a:solidFill>
                  <a:srgbClr val="0000FF"/>
                </a:solidFill>
                <a:latin typeface="open sans"/>
              </a:rPr>
              <a:t>1 seul AS qualifiée dans la catégorie AS 50 licenciés et + </a:t>
            </a:r>
          </a:p>
          <a:p>
            <a:endParaRPr lang="fr-FR" sz="2000" b="1" dirty="0">
              <a:solidFill>
                <a:srgbClr val="0000FF"/>
              </a:solidFill>
              <a:latin typeface="open sans"/>
            </a:endParaRPr>
          </a:p>
          <a:p>
            <a:r>
              <a:rPr lang="fr-FR" sz="2000" b="1" dirty="0">
                <a:solidFill>
                  <a:srgbClr val="0000FF"/>
                </a:solidFill>
                <a:latin typeface="open sans"/>
              </a:rPr>
              <a:t>ASCAP Sochaux </a:t>
            </a:r>
            <a:r>
              <a:rPr lang="fr-FR" sz="2000" dirty="0">
                <a:solidFill>
                  <a:srgbClr val="0000FF"/>
                </a:solidFill>
                <a:latin typeface="open sans"/>
              </a:rPr>
              <a:t>pour 5 licenciés créés</a:t>
            </a:r>
            <a:endParaRPr lang="fr-FR" sz="2000" i="0" dirty="0">
              <a:solidFill>
                <a:srgbClr val="0000FF"/>
              </a:solidFill>
              <a:effectLst/>
              <a:latin typeface="open sans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C416733-FE69-CE88-C18C-86D4E6FDFFD6}"/>
              </a:ext>
            </a:extLst>
          </p:cNvPr>
          <p:cNvSpPr txBox="1"/>
          <p:nvPr/>
        </p:nvSpPr>
        <p:spPr>
          <a:xfrm>
            <a:off x="1761583" y="3929568"/>
            <a:ext cx="5832648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i="0" dirty="0">
                <a:solidFill>
                  <a:srgbClr val="0000FF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MERITES 2024 des AS d’Entreprise </a:t>
            </a:r>
          </a:p>
          <a:p>
            <a:endParaRPr lang="fr-FR" sz="2400" b="1" i="0" dirty="0">
              <a:solidFill>
                <a:srgbClr val="0000FF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i="0" dirty="0">
                <a:solidFill>
                  <a:srgbClr val="0000FF"/>
                </a:solidFill>
                <a:effectLst/>
                <a:latin typeface="open sans"/>
              </a:rPr>
              <a:t>19</a:t>
            </a:r>
            <a:r>
              <a:rPr lang="fr-FR" i="0" baseline="30000" dirty="0">
                <a:solidFill>
                  <a:srgbClr val="0000FF"/>
                </a:solidFill>
                <a:effectLst/>
                <a:latin typeface="open sans"/>
              </a:rPr>
              <a:t>ème</a:t>
            </a:r>
            <a:r>
              <a:rPr lang="fr-FR" i="0" dirty="0">
                <a:solidFill>
                  <a:srgbClr val="0000FF"/>
                </a:solidFill>
                <a:effectLst/>
                <a:latin typeface="open sans"/>
              </a:rPr>
              <a:t>       530  points      </a:t>
            </a:r>
            <a:r>
              <a:rPr lang="fr-FR" b="1" i="0" dirty="0">
                <a:solidFill>
                  <a:srgbClr val="CC0000"/>
                </a:solidFill>
                <a:effectLst/>
                <a:latin typeface="open sans"/>
              </a:rPr>
              <a:t>2fopen25</a:t>
            </a:r>
          </a:p>
          <a:p>
            <a:endParaRPr lang="fr-FR" i="0" dirty="0">
              <a:solidFill>
                <a:srgbClr val="0000FF"/>
              </a:solidFill>
              <a:effectLst/>
              <a:latin typeface="open sans"/>
            </a:endParaRPr>
          </a:p>
          <a:p>
            <a:r>
              <a:rPr lang="fr-FR" dirty="0">
                <a:solidFill>
                  <a:srgbClr val="0000FF"/>
                </a:solidFill>
                <a:latin typeface="open sans"/>
              </a:rPr>
              <a:t>59</a:t>
            </a:r>
            <a:r>
              <a:rPr lang="fr-FR" baseline="30000" dirty="0">
                <a:solidFill>
                  <a:srgbClr val="0000FF"/>
                </a:solidFill>
                <a:latin typeface="open sans"/>
              </a:rPr>
              <a:t>ème</a:t>
            </a:r>
            <a:r>
              <a:rPr lang="fr-FR" dirty="0">
                <a:solidFill>
                  <a:srgbClr val="0000FF"/>
                </a:solidFill>
                <a:latin typeface="open sans"/>
              </a:rPr>
              <a:t>        200 pts          </a:t>
            </a:r>
            <a:r>
              <a:rPr lang="fr-FR" b="1" dirty="0">
                <a:solidFill>
                  <a:srgbClr val="CC0000"/>
                </a:solidFill>
                <a:latin typeface="open sans"/>
              </a:rPr>
              <a:t>ASC Auto Peugeot Sochaux</a:t>
            </a:r>
          </a:p>
          <a:p>
            <a:endParaRPr lang="fr-FR" dirty="0">
              <a:solidFill>
                <a:srgbClr val="0000FF"/>
              </a:solidFill>
              <a:latin typeface="open sans"/>
            </a:endParaRPr>
          </a:p>
          <a:p>
            <a:r>
              <a:rPr lang="fr-FR" i="0" dirty="0">
                <a:solidFill>
                  <a:srgbClr val="0000FF"/>
                </a:solidFill>
                <a:effectLst/>
                <a:latin typeface="open sans"/>
              </a:rPr>
              <a:t>99</a:t>
            </a:r>
            <a:r>
              <a:rPr lang="fr-FR" i="0" baseline="30000" dirty="0">
                <a:solidFill>
                  <a:srgbClr val="0000FF"/>
                </a:solidFill>
                <a:effectLst/>
                <a:latin typeface="open sans"/>
              </a:rPr>
              <a:t>ème</a:t>
            </a:r>
            <a:r>
              <a:rPr lang="fr-FR" i="0" dirty="0">
                <a:solidFill>
                  <a:srgbClr val="0000FF"/>
                </a:solidFill>
                <a:effectLst/>
                <a:latin typeface="open sans"/>
              </a:rPr>
              <a:t>          </a:t>
            </a:r>
            <a:r>
              <a:rPr lang="fr-FR" dirty="0">
                <a:solidFill>
                  <a:srgbClr val="0000FF"/>
                </a:solidFill>
                <a:latin typeface="open sans"/>
              </a:rPr>
              <a:t>75 pts          </a:t>
            </a:r>
            <a:r>
              <a:rPr lang="fr-FR" b="1" dirty="0">
                <a:solidFill>
                  <a:srgbClr val="CC0000"/>
                </a:solidFill>
                <a:latin typeface="open sans"/>
              </a:rPr>
              <a:t>Sports Réunis Belfortains</a:t>
            </a:r>
            <a:endParaRPr lang="fr-FR" b="1" i="0" dirty="0">
              <a:solidFill>
                <a:srgbClr val="CC0000"/>
              </a:solidFill>
              <a:effectLst/>
              <a:latin typeface="open sans"/>
            </a:endParaRPr>
          </a:p>
          <a:p>
            <a:endParaRPr lang="fr-FR" sz="2000" i="0" dirty="0">
              <a:solidFill>
                <a:srgbClr val="0000FF"/>
              </a:solidFill>
              <a:effectLst/>
              <a:latin typeface="open sans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74AF53E-B921-8DF8-1DD7-8441C89A5452}"/>
              </a:ext>
            </a:extLst>
          </p:cNvPr>
          <p:cNvSpPr txBox="1"/>
          <p:nvPr/>
        </p:nvSpPr>
        <p:spPr>
          <a:xfrm>
            <a:off x="2627784" y="404664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Commission Golf d’Entreprise</a:t>
            </a:r>
          </a:p>
        </p:txBody>
      </p:sp>
    </p:spTree>
    <p:extLst>
      <p:ext uri="{BB962C8B-B14F-4D97-AF65-F5344CB8AC3E}">
        <p14:creationId xmlns:p14="http://schemas.microsoft.com/office/powerpoint/2010/main" val="3795544071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Colis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Colis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lis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Colis</Template>
  <TotalTime>37222</TotalTime>
  <Words>863</Words>
  <Application>Microsoft Office PowerPoint</Application>
  <PresentationFormat>Affichage à l'écran (4:3)</PresentationFormat>
  <Paragraphs>200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open sans</vt:lpstr>
      <vt:lpstr>Colis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Paul</dc:creator>
  <cp:lastModifiedBy>VENTURI Paul</cp:lastModifiedBy>
  <cp:revision>368</cp:revision>
  <cp:lastPrinted>2024-01-26T18:49:59Z</cp:lastPrinted>
  <dcterms:created xsi:type="dcterms:W3CDTF">2018-09-16T21:15:40Z</dcterms:created>
  <dcterms:modified xsi:type="dcterms:W3CDTF">2025-03-04T10:59:58Z</dcterms:modified>
</cp:coreProperties>
</file>