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9" r:id="rId1"/>
  </p:sldMasterIdLst>
  <p:notesMasterIdLst>
    <p:notesMasterId r:id="rId15"/>
  </p:notesMasterIdLst>
  <p:handoutMasterIdLst>
    <p:handoutMasterId r:id="rId16"/>
  </p:handoutMasterIdLst>
  <p:sldIdLst>
    <p:sldId id="294" r:id="rId2"/>
    <p:sldId id="272" r:id="rId3"/>
    <p:sldId id="298" r:id="rId4"/>
    <p:sldId id="301" r:id="rId5"/>
    <p:sldId id="302" r:id="rId6"/>
    <p:sldId id="304" r:id="rId7"/>
    <p:sldId id="305" r:id="rId8"/>
    <p:sldId id="308" r:id="rId9"/>
    <p:sldId id="309" r:id="rId10"/>
    <p:sldId id="307" r:id="rId11"/>
    <p:sldId id="274" r:id="rId12"/>
    <p:sldId id="306" r:id="rId13"/>
    <p:sldId id="295" r:id="rId14"/>
  </p:sldIdLst>
  <p:sldSz cx="9144000" cy="6858000" type="screen4x3"/>
  <p:notesSz cx="6875463" cy="93202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00009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88" autoAdjust="0"/>
    <p:restoredTop sz="94660"/>
  </p:normalViewPr>
  <p:slideViewPr>
    <p:cSldViewPr>
      <p:cViewPr varScale="1">
        <p:scale>
          <a:sx n="57" d="100"/>
          <a:sy n="57" d="100"/>
        </p:scale>
        <p:origin x="1710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367" cy="466011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94505" y="0"/>
            <a:ext cx="2979367" cy="466011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F0DF8EEF-E2E9-4184-9EF2-16A6B5B85FB0}" type="datetimeFigureOut">
              <a:rPr lang="fr-FR" smtClean="0"/>
              <a:pPr/>
              <a:t>04/03/2025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52585"/>
            <a:ext cx="2979367" cy="466011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94505" y="8852585"/>
            <a:ext cx="2979367" cy="466011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86DCBEF7-29E0-4BED-AA9A-630B7F43DF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367" cy="467629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94505" y="0"/>
            <a:ext cx="2979367" cy="467629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C2DB8226-19CE-4DC3-B0AD-947B2647ECC5}" type="datetimeFigureOut">
              <a:rPr lang="fr-FR" smtClean="0"/>
              <a:t>04/03/2025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41438" y="1165225"/>
            <a:ext cx="4192587" cy="31448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7547" y="4485352"/>
            <a:ext cx="5500370" cy="3669834"/>
          </a:xfrm>
          <a:prstGeom prst="rect">
            <a:avLst/>
          </a:prstGeom>
        </p:spPr>
        <p:txBody>
          <a:bodyPr vert="horz" lIns="92546" tIns="46273" rIns="92546" bIns="46273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52585"/>
            <a:ext cx="2979367" cy="467628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94505" y="8852585"/>
            <a:ext cx="2979367" cy="467628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2E893BA6-069A-4E65-9B60-885CFDC21D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509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B856-B66A-45E5-9FA8-6B6AAAB164E7}" type="datetimeFigureOut">
              <a:rPr lang="fr-FR" smtClean="0"/>
              <a:pPr/>
              <a:t>04/03/2025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A327-A473-4F5A-B2AD-5B6975C1B5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846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B856-B66A-45E5-9FA8-6B6AAAB164E7}" type="datetimeFigureOut">
              <a:rPr lang="fr-FR" smtClean="0"/>
              <a:pPr/>
              <a:t>04/03/2025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A327-A473-4F5A-B2AD-5B6975C1B5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286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B856-B66A-45E5-9FA8-6B6AAAB164E7}" type="datetimeFigureOut">
              <a:rPr lang="fr-FR" smtClean="0"/>
              <a:pPr/>
              <a:t>04/03/2025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A327-A473-4F5A-B2AD-5B6975C1B5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0628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B856-B66A-45E5-9FA8-6B6AAAB164E7}" type="datetimeFigureOut">
              <a:rPr lang="fr-FR" smtClean="0"/>
              <a:pPr/>
              <a:t>04/03/2025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A327-A473-4F5A-B2AD-5B6975C1B5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0690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B856-B66A-45E5-9FA8-6B6AAAB164E7}" type="datetimeFigureOut">
              <a:rPr lang="fr-FR" smtClean="0"/>
              <a:pPr/>
              <a:t>04/03/2025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A327-A473-4F5A-B2AD-5B6975C1B5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9869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B856-B66A-45E5-9FA8-6B6AAAB164E7}" type="datetimeFigureOut">
              <a:rPr lang="fr-FR" smtClean="0"/>
              <a:pPr/>
              <a:t>04/03/2025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A327-A473-4F5A-B2AD-5B6975C1B5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443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B856-B66A-45E5-9FA8-6B6AAAB164E7}" type="datetimeFigureOut">
              <a:rPr lang="fr-FR" smtClean="0"/>
              <a:pPr/>
              <a:t>04/03/2025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A327-A473-4F5A-B2AD-5B6975C1B51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334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B856-B66A-45E5-9FA8-6B6AAAB164E7}" type="datetimeFigureOut">
              <a:rPr lang="fr-FR" smtClean="0"/>
              <a:pPr/>
              <a:t>04/03/2025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A327-A473-4F5A-B2AD-5B6975C1B5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1659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B856-B66A-45E5-9FA8-6B6AAAB164E7}" type="datetimeFigureOut">
              <a:rPr lang="fr-FR" smtClean="0"/>
              <a:pPr/>
              <a:t>04/03/2025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A327-A473-4F5A-B2AD-5B6975C1B5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6194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B856-B66A-45E5-9FA8-6B6AAAB164E7}" type="datetimeFigureOut">
              <a:rPr lang="fr-FR" smtClean="0"/>
              <a:pPr/>
              <a:t>04/03/2025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A327-A473-4F5A-B2AD-5B6975C1B5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2346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6573" cy="6858000"/>
          </a:xfrm>
          <a:solidFill>
            <a:schemeClr val="bg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E80BB856-B66A-45E5-9FA8-6B6AAAB164E7}" type="datetimeFigureOut">
              <a:rPr lang="fr-FR" smtClean="0"/>
              <a:pPr/>
              <a:t>04/03/2025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A327-A473-4F5A-B2AD-5B6975C1B5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731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6045" y="964692"/>
            <a:ext cx="5937755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E80BB856-B66A-45E5-9FA8-6B6AAAB164E7}" type="datetimeFigureOut">
              <a:rPr lang="fr-FR" smtClean="0"/>
              <a:pPr/>
              <a:t>04/03/2025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0DAA327-A473-4F5A-B2AD-5B6975C1B5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290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47D1BE73-29A5-4768-A066-9C5FBD1CC871}"/>
              </a:ext>
            </a:extLst>
          </p:cNvPr>
          <p:cNvSpPr txBox="1"/>
          <p:nvPr/>
        </p:nvSpPr>
        <p:spPr>
          <a:xfrm>
            <a:off x="953201" y="703888"/>
            <a:ext cx="723759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0000FF"/>
                </a:solidFill>
              </a:rPr>
              <a:t>Assemblée Générale 2023</a:t>
            </a:r>
          </a:p>
          <a:p>
            <a:pPr algn="ctr"/>
            <a:r>
              <a:rPr lang="fr-FR" sz="3200" dirty="0">
                <a:solidFill>
                  <a:srgbClr val="0000FF"/>
                </a:solidFill>
              </a:rPr>
              <a:t>Franche-Comté Golf Entreprise </a:t>
            </a:r>
          </a:p>
          <a:p>
            <a:pPr algn="ctr"/>
            <a:r>
              <a:rPr lang="fr-FR" sz="2800" dirty="0">
                <a:solidFill>
                  <a:srgbClr val="0000FF"/>
                </a:solidFill>
              </a:rPr>
              <a:t>du samedi 09 mars 2024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CEDCD60-C7B8-4657-8D15-0F1F5D76595A}"/>
              </a:ext>
            </a:extLst>
          </p:cNvPr>
          <p:cNvSpPr txBox="1"/>
          <p:nvPr/>
        </p:nvSpPr>
        <p:spPr>
          <a:xfrm>
            <a:off x="323528" y="4646008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Rapport de la Commission Golf d’Entreprise</a:t>
            </a:r>
          </a:p>
          <a:p>
            <a:pPr algn="ctr"/>
            <a:r>
              <a:rPr lang="fr-FR" sz="2800" dirty="0">
                <a:solidFill>
                  <a:srgbClr val="FF0000"/>
                </a:solidFill>
              </a:rPr>
              <a:t>de la Ligue Bourgogne Franche-Comté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A274271-DC71-E9AC-B5C1-A88BC6090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420888"/>
            <a:ext cx="1384032" cy="16949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5232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627784" y="404664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FF0000"/>
                </a:solidFill>
              </a:rPr>
              <a:t>Commission Golf d’Entreprise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257348C-D46A-7932-EB90-E702823F4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1193596" cy="146175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9A06279-5C2A-DEB8-2A44-40217A624A5C}"/>
              </a:ext>
            </a:extLst>
          </p:cNvPr>
          <p:cNvSpPr txBox="1"/>
          <p:nvPr/>
        </p:nvSpPr>
        <p:spPr>
          <a:xfrm>
            <a:off x="114455" y="1650047"/>
            <a:ext cx="891509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Dotation Trophée du développement:</a:t>
            </a:r>
          </a:p>
          <a:p>
            <a:endParaRPr lang="fr-FR" sz="1600" b="1" i="0" dirty="0">
              <a:solidFill>
                <a:srgbClr val="0000FF"/>
              </a:solidFill>
              <a:effectLst/>
              <a:latin typeface="open sans"/>
            </a:endParaRPr>
          </a:p>
          <a:p>
            <a:r>
              <a:rPr lang="fr-FR" sz="2000" dirty="0">
                <a:solidFill>
                  <a:srgbClr val="0000FF"/>
                </a:solidFill>
                <a:latin typeface="open sans"/>
              </a:rPr>
              <a:t>Seul AS qualifiée : </a:t>
            </a:r>
          </a:p>
          <a:p>
            <a:r>
              <a:rPr lang="fr-FR" sz="2000" b="1" dirty="0">
                <a:solidFill>
                  <a:srgbClr val="0000FF"/>
                </a:solidFill>
                <a:latin typeface="open sans"/>
              </a:rPr>
              <a:t>AS Psy Golf </a:t>
            </a:r>
            <a:r>
              <a:rPr lang="fr-FR" sz="2000" dirty="0">
                <a:solidFill>
                  <a:srgbClr val="0000FF"/>
                </a:solidFill>
                <a:latin typeface="open sans"/>
              </a:rPr>
              <a:t>pour 3 licenciés créés</a:t>
            </a:r>
          </a:p>
          <a:p>
            <a:endParaRPr lang="fr-FR" sz="2000" i="0" dirty="0">
              <a:solidFill>
                <a:srgbClr val="0000FF"/>
              </a:solidFill>
              <a:effectLst/>
              <a:latin typeface="open sans"/>
            </a:endParaRPr>
          </a:p>
          <a:p>
            <a:r>
              <a:rPr lang="fr-FR" sz="2000" dirty="0">
                <a:solidFill>
                  <a:srgbClr val="0000FF"/>
                </a:solidFill>
                <a:latin typeface="open sans"/>
              </a:rPr>
              <a:t>Gagne 1 green-fee offert par Golfy</a:t>
            </a:r>
            <a:endParaRPr lang="fr-FR" sz="2000" i="0" dirty="0">
              <a:solidFill>
                <a:srgbClr val="0000FF"/>
              </a:solidFill>
              <a:effectLst/>
              <a:latin typeface="open sans"/>
            </a:endParaRPr>
          </a:p>
        </p:txBody>
      </p:sp>
      <p:pic>
        <p:nvPicPr>
          <p:cNvPr id="18" name="Image 17" descr="Une image contenant habits, arbre, personne, plein air&#10;&#10;Description générée automatiquement">
            <a:extLst>
              <a:ext uri="{FF2B5EF4-FFF2-40B4-BE49-F238E27FC236}">
                <a16:creationId xmlns:a16="http://schemas.microsoft.com/office/drawing/2014/main" id="{6D89D829-7A9D-5330-F9CC-92B66199F1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349" y="1237106"/>
            <a:ext cx="4078053" cy="3861048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6C416733-FE69-CE88-C18C-86D4E6FDFFD6}"/>
              </a:ext>
            </a:extLst>
          </p:cNvPr>
          <p:cNvSpPr txBox="1"/>
          <p:nvPr/>
        </p:nvSpPr>
        <p:spPr>
          <a:xfrm>
            <a:off x="539552" y="4128658"/>
            <a:ext cx="8915090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MERITES Amateurs 2023:</a:t>
            </a:r>
          </a:p>
          <a:p>
            <a:endParaRPr lang="fr-FR" sz="2400" b="1" i="0" dirty="0">
              <a:solidFill>
                <a:srgbClr val="0000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i="0" dirty="0">
                <a:solidFill>
                  <a:srgbClr val="0000FF"/>
                </a:solidFill>
                <a:effectLst/>
                <a:latin typeface="open sans"/>
              </a:rPr>
              <a:t>21</a:t>
            </a:r>
            <a:r>
              <a:rPr lang="fr-FR" i="0" baseline="30000" dirty="0">
                <a:solidFill>
                  <a:srgbClr val="0000FF"/>
                </a:solidFill>
                <a:effectLst/>
                <a:latin typeface="open sans"/>
              </a:rPr>
              <a:t>ème</a:t>
            </a:r>
            <a:r>
              <a:rPr lang="fr-FR" i="0" dirty="0">
                <a:solidFill>
                  <a:srgbClr val="0000FF"/>
                </a:solidFill>
                <a:effectLst/>
                <a:latin typeface="open sans"/>
              </a:rPr>
              <a:t>       485  points      </a:t>
            </a:r>
            <a:r>
              <a:rPr lang="fr-FR" b="1" i="0" dirty="0">
                <a:solidFill>
                  <a:srgbClr val="0000FF"/>
                </a:solidFill>
                <a:effectLst/>
                <a:latin typeface="open sans"/>
              </a:rPr>
              <a:t>2fopen25</a:t>
            </a:r>
          </a:p>
          <a:p>
            <a:endParaRPr lang="fr-FR" i="0" dirty="0">
              <a:solidFill>
                <a:srgbClr val="0000FF"/>
              </a:solidFill>
              <a:effectLst/>
              <a:latin typeface="open sans"/>
            </a:endParaRPr>
          </a:p>
          <a:p>
            <a:r>
              <a:rPr lang="fr-FR" dirty="0">
                <a:solidFill>
                  <a:srgbClr val="0000FF"/>
                </a:solidFill>
                <a:latin typeface="open sans"/>
              </a:rPr>
              <a:t>87</a:t>
            </a:r>
            <a:r>
              <a:rPr lang="fr-FR" baseline="30000" dirty="0">
                <a:solidFill>
                  <a:srgbClr val="0000FF"/>
                </a:solidFill>
                <a:latin typeface="open sans"/>
              </a:rPr>
              <a:t>ème</a:t>
            </a:r>
            <a:r>
              <a:rPr lang="fr-FR" dirty="0">
                <a:solidFill>
                  <a:srgbClr val="0000FF"/>
                </a:solidFill>
                <a:latin typeface="open sans"/>
              </a:rPr>
              <a:t>        100 pts          </a:t>
            </a:r>
            <a:r>
              <a:rPr lang="fr-FR" b="1" dirty="0" err="1">
                <a:solidFill>
                  <a:srgbClr val="0000FF"/>
                </a:solidFill>
                <a:latin typeface="open sans"/>
              </a:rPr>
              <a:t>SRBelfort</a:t>
            </a:r>
            <a:endParaRPr lang="fr-FR" b="1" dirty="0">
              <a:solidFill>
                <a:srgbClr val="0000FF"/>
              </a:solidFill>
              <a:latin typeface="open sans"/>
            </a:endParaRPr>
          </a:p>
          <a:p>
            <a:endParaRPr lang="fr-FR" dirty="0">
              <a:solidFill>
                <a:srgbClr val="0000FF"/>
              </a:solidFill>
              <a:latin typeface="open sans"/>
            </a:endParaRPr>
          </a:p>
          <a:p>
            <a:r>
              <a:rPr lang="fr-FR" i="0" dirty="0">
                <a:solidFill>
                  <a:srgbClr val="0000FF"/>
                </a:solidFill>
                <a:effectLst/>
                <a:latin typeface="open sans"/>
              </a:rPr>
              <a:t>241</a:t>
            </a:r>
            <a:r>
              <a:rPr lang="fr-FR" i="0" baseline="30000" dirty="0">
                <a:solidFill>
                  <a:srgbClr val="0000FF"/>
                </a:solidFill>
                <a:effectLst/>
                <a:latin typeface="open sans"/>
              </a:rPr>
              <a:t>ème</a:t>
            </a:r>
            <a:r>
              <a:rPr lang="fr-FR" i="0" dirty="0">
                <a:solidFill>
                  <a:srgbClr val="0000FF"/>
                </a:solidFill>
                <a:effectLst/>
                <a:latin typeface="open sans"/>
              </a:rPr>
              <a:t>          </a:t>
            </a:r>
            <a:r>
              <a:rPr lang="fr-FR" dirty="0">
                <a:solidFill>
                  <a:srgbClr val="0000FF"/>
                </a:solidFill>
                <a:latin typeface="open sans"/>
              </a:rPr>
              <a:t>5 pts          </a:t>
            </a:r>
            <a:r>
              <a:rPr lang="fr-FR" b="1" dirty="0">
                <a:solidFill>
                  <a:srgbClr val="0000FF"/>
                </a:solidFill>
                <a:latin typeface="open sans"/>
              </a:rPr>
              <a:t>AS Orange GE BFC</a:t>
            </a:r>
            <a:endParaRPr lang="fr-FR" b="1" i="0" dirty="0">
              <a:solidFill>
                <a:srgbClr val="0000FF"/>
              </a:solidFill>
              <a:effectLst/>
              <a:latin typeface="open sans"/>
            </a:endParaRPr>
          </a:p>
          <a:p>
            <a:endParaRPr lang="fr-FR" sz="2000" i="0" dirty="0">
              <a:solidFill>
                <a:srgbClr val="0000FF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795544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627784" y="404664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FF0000"/>
                </a:solidFill>
              </a:rPr>
              <a:t>Commission Golf d’Entreprise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879812" y="1122800"/>
            <a:ext cx="4932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0099"/>
                </a:solidFill>
              </a:rPr>
              <a:t>Calendrier FFG 2024</a:t>
            </a:r>
            <a:br>
              <a:rPr lang="fr-FR" sz="2800" b="1" dirty="0">
                <a:solidFill>
                  <a:srgbClr val="000099"/>
                </a:solidFill>
              </a:rPr>
            </a:br>
            <a:endParaRPr lang="fr-FR" sz="2800" b="1" dirty="0">
              <a:solidFill>
                <a:srgbClr val="000099"/>
              </a:solidFill>
            </a:endParaRP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AC53ED6E-86F9-4468-82C1-F5CEB5CA39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858981"/>
              </p:ext>
            </p:extLst>
          </p:nvPr>
        </p:nvGraphicFramePr>
        <p:xfrm>
          <a:off x="529012" y="2566084"/>
          <a:ext cx="7776864" cy="1685132"/>
        </p:xfrm>
        <a:graphic>
          <a:graphicData uri="http://schemas.openxmlformats.org/drawingml/2006/table">
            <a:tbl>
              <a:tblPr/>
              <a:tblGrid>
                <a:gridCol w="995086">
                  <a:extLst>
                    <a:ext uri="{9D8B030D-6E8A-4147-A177-3AD203B41FA5}">
                      <a16:colId xmlns:a16="http://schemas.microsoft.com/office/drawing/2014/main" val="2151023536"/>
                    </a:ext>
                  </a:extLst>
                </a:gridCol>
                <a:gridCol w="2029250">
                  <a:extLst>
                    <a:ext uri="{9D8B030D-6E8A-4147-A177-3AD203B41FA5}">
                      <a16:colId xmlns:a16="http://schemas.microsoft.com/office/drawing/2014/main" val="3021902093"/>
                    </a:ext>
                  </a:extLst>
                </a:gridCol>
                <a:gridCol w="2654453">
                  <a:extLst>
                    <a:ext uri="{9D8B030D-6E8A-4147-A177-3AD203B41FA5}">
                      <a16:colId xmlns:a16="http://schemas.microsoft.com/office/drawing/2014/main" val="269970345"/>
                    </a:ext>
                  </a:extLst>
                </a:gridCol>
                <a:gridCol w="2098075">
                  <a:extLst>
                    <a:ext uri="{9D8B030D-6E8A-4147-A177-3AD203B41FA5}">
                      <a16:colId xmlns:a16="http://schemas.microsoft.com/office/drawing/2014/main" val="2216274721"/>
                    </a:ext>
                  </a:extLst>
                </a:gridCol>
              </a:tblGrid>
              <a:tr h="42128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National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Du 02 au 05 mai 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1ère division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Longwy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894627"/>
                  </a:ext>
                </a:extLst>
              </a:tr>
              <a:tr h="42128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National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Du 02 au 05 mai 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2ème division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Rennes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532317"/>
                  </a:ext>
                </a:extLst>
              </a:tr>
              <a:tr h="42128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National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Du 02 au 05 mai 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3ème division : Poule 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Seraincourt/ Luberon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03343"/>
                  </a:ext>
                </a:extLst>
              </a:tr>
              <a:tr h="42128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National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Du 02 au 05 mai 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Promotion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Limère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139909"/>
                  </a:ext>
                </a:extLst>
              </a:tr>
            </a:tbl>
          </a:graphicData>
        </a:graphic>
      </p:graphicFrame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7979FBA7-DED6-4031-87E5-9B5A8D4CF8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776571"/>
              </p:ext>
            </p:extLst>
          </p:nvPr>
        </p:nvGraphicFramePr>
        <p:xfrm>
          <a:off x="529012" y="4336181"/>
          <a:ext cx="7776864" cy="1294047"/>
        </p:xfrm>
        <a:graphic>
          <a:graphicData uri="http://schemas.openxmlformats.org/drawingml/2006/table">
            <a:tbl>
              <a:tblPr/>
              <a:tblGrid>
                <a:gridCol w="995086">
                  <a:extLst>
                    <a:ext uri="{9D8B030D-6E8A-4147-A177-3AD203B41FA5}">
                      <a16:colId xmlns:a16="http://schemas.microsoft.com/office/drawing/2014/main" val="68921459"/>
                    </a:ext>
                  </a:extLst>
                </a:gridCol>
                <a:gridCol w="2029250">
                  <a:extLst>
                    <a:ext uri="{9D8B030D-6E8A-4147-A177-3AD203B41FA5}">
                      <a16:colId xmlns:a16="http://schemas.microsoft.com/office/drawing/2014/main" val="2243260502"/>
                    </a:ext>
                  </a:extLst>
                </a:gridCol>
                <a:gridCol w="2654453">
                  <a:extLst>
                    <a:ext uri="{9D8B030D-6E8A-4147-A177-3AD203B41FA5}">
                      <a16:colId xmlns:a16="http://schemas.microsoft.com/office/drawing/2014/main" val="972667471"/>
                    </a:ext>
                  </a:extLst>
                </a:gridCol>
                <a:gridCol w="2098075">
                  <a:extLst>
                    <a:ext uri="{9D8B030D-6E8A-4147-A177-3AD203B41FA5}">
                      <a16:colId xmlns:a16="http://schemas.microsoft.com/office/drawing/2014/main" val="2914380575"/>
                    </a:ext>
                  </a:extLst>
                </a:gridCol>
              </a:tblGrid>
              <a:tr h="31178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Ligue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27 avril 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Qualif de coupe de France T1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Beaune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582032"/>
                  </a:ext>
                </a:extLst>
              </a:tr>
              <a:tr h="31178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Ligue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08 juin 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Qualif de coupe de France T2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Luxeuil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231848"/>
                  </a:ext>
                </a:extLst>
              </a:tr>
              <a:tr h="35870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National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31 aout au 1</a:t>
                      </a:r>
                      <a:r>
                        <a:rPr lang="fr-FR" sz="1400" b="0" i="0" u="none" strike="noStrike" baseline="300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er</a:t>
                      </a:r>
                      <a:r>
                        <a:rPr lang="fr-F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sept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Finale FEDERAL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Saint Malo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740383"/>
                  </a:ext>
                </a:extLst>
              </a:tr>
              <a:tr h="31178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National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06 au 08 septembre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Finale Coupe de France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La Bresse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328661"/>
                  </a:ext>
                </a:extLst>
              </a:tr>
            </a:tbl>
          </a:graphicData>
        </a:graphic>
      </p:graphicFrame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76D522BE-5AA6-4E2B-B329-1913435891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8390"/>
              </p:ext>
            </p:extLst>
          </p:nvPr>
        </p:nvGraphicFramePr>
        <p:xfrm>
          <a:off x="539552" y="5735200"/>
          <a:ext cx="7776864" cy="820451"/>
        </p:xfrm>
        <a:graphic>
          <a:graphicData uri="http://schemas.openxmlformats.org/drawingml/2006/table">
            <a:tbl>
              <a:tblPr/>
              <a:tblGrid>
                <a:gridCol w="995086">
                  <a:extLst>
                    <a:ext uri="{9D8B030D-6E8A-4147-A177-3AD203B41FA5}">
                      <a16:colId xmlns:a16="http://schemas.microsoft.com/office/drawing/2014/main" val="804033591"/>
                    </a:ext>
                  </a:extLst>
                </a:gridCol>
                <a:gridCol w="2028343">
                  <a:extLst>
                    <a:ext uri="{9D8B030D-6E8A-4147-A177-3AD203B41FA5}">
                      <a16:colId xmlns:a16="http://schemas.microsoft.com/office/drawing/2014/main" val="69267715"/>
                    </a:ext>
                  </a:extLst>
                </a:gridCol>
                <a:gridCol w="2655360">
                  <a:extLst>
                    <a:ext uri="{9D8B030D-6E8A-4147-A177-3AD203B41FA5}">
                      <a16:colId xmlns:a16="http://schemas.microsoft.com/office/drawing/2014/main" val="2787420526"/>
                    </a:ext>
                  </a:extLst>
                </a:gridCol>
                <a:gridCol w="2098075">
                  <a:extLst>
                    <a:ext uri="{9D8B030D-6E8A-4147-A177-3AD203B41FA5}">
                      <a16:colId xmlns:a16="http://schemas.microsoft.com/office/drawing/2014/main" val="1819274109"/>
                    </a:ext>
                  </a:extLst>
                </a:gridCol>
              </a:tblGrid>
              <a:tr h="38420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Ligue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???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Qualif </a:t>
                      </a:r>
                      <a:r>
                        <a:rPr lang="en-US" sz="1400" b="0" i="0" u="none" strike="noStrike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Régionale</a:t>
                      </a:r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 Pitch and Putt 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Golf de Beaune (Compact)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070031"/>
                  </a:ext>
                </a:extLst>
              </a:tr>
              <a:tr h="38420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National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15 et 16 avril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Finale Nationale Pitch and Putt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La Rochelle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419207"/>
                  </a:ext>
                </a:extLst>
              </a:tr>
            </a:tbl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id="{4CCFBF61-FFED-4EC1-92B4-76B7DCB8F835}"/>
              </a:ext>
            </a:extLst>
          </p:cNvPr>
          <p:cNvSpPr txBox="1"/>
          <p:nvPr/>
        </p:nvSpPr>
        <p:spPr>
          <a:xfrm>
            <a:off x="3131840" y="1614727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00FF"/>
                </a:solidFill>
              </a:rPr>
              <a:t>Compétitions nationales</a:t>
            </a:r>
          </a:p>
        </p:txBody>
      </p:sp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12A4956C-389A-4380-AE7E-CB49FF1A8D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733606"/>
              </p:ext>
            </p:extLst>
          </p:nvPr>
        </p:nvGraphicFramePr>
        <p:xfrm>
          <a:off x="529012" y="2096913"/>
          <a:ext cx="7776864" cy="384206"/>
        </p:xfrm>
        <a:graphic>
          <a:graphicData uri="http://schemas.openxmlformats.org/drawingml/2006/table">
            <a:tbl>
              <a:tblPr/>
              <a:tblGrid>
                <a:gridCol w="995086">
                  <a:extLst>
                    <a:ext uri="{9D8B030D-6E8A-4147-A177-3AD203B41FA5}">
                      <a16:colId xmlns:a16="http://schemas.microsoft.com/office/drawing/2014/main" val="804033591"/>
                    </a:ext>
                  </a:extLst>
                </a:gridCol>
                <a:gridCol w="2029250">
                  <a:extLst>
                    <a:ext uri="{9D8B030D-6E8A-4147-A177-3AD203B41FA5}">
                      <a16:colId xmlns:a16="http://schemas.microsoft.com/office/drawing/2014/main" val="69267715"/>
                    </a:ext>
                  </a:extLst>
                </a:gridCol>
                <a:gridCol w="2654453">
                  <a:extLst>
                    <a:ext uri="{9D8B030D-6E8A-4147-A177-3AD203B41FA5}">
                      <a16:colId xmlns:a16="http://schemas.microsoft.com/office/drawing/2014/main" val="2787420526"/>
                    </a:ext>
                  </a:extLst>
                </a:gridCol>
                <a:gridCol w="2098075">
                  <a:extLst>
                    <a:ext uri="{9D8B030D-6E8A-4147-A177-3AD203B41FA5}">
                      <a16:colId xmlns:a16="http://schemas.microsoft.com/office/drawing/2014/main" val="1819274109"/>
                    </a:ext>
                  </a:extLst>
                </a:gridCol>
              </a:tblGrid>
              <a:tr h="38420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FF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National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FF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23 mars 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Coupe des Presidents </a:t>
                      </a:r>
                      <a:r>
                        <a:rPr lang="en-US" sz="1400" b="0" i="0" u="none" strike="noStrike" dirty="0" err="1">
                          <a:solidFill>
                            <a:srgbClr val="0000FF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d’AS</a:t>
                      </a:r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 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err="1">
                          <a:solidFill>
                            <a:srgbClr val="0000FF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Rebetz</a:t>
                      </a:r>
                      <a:endParaRPr lang="fr-FR" sz="1400" b="0" i="0" u="none" strike="noStrike" dirty="0">
                        <a:solidFill>
                          <a:srgbClr val="0000FF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419207"/>
                  </a:ext>
                </a:extLst>
              </a:tr>
            </a:tbl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id="{D0195F89-4B4B-3D1A-A850-6A138697E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1193596" cy="1461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627784" y="404664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FF0000"/>
                </a:solidFill>
              </a:rPr>
              <a:t>Commission Golf d’Entreprise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23AB3CF-3C8F-4974-914E-D59C92041082}"/>
              </a:ext>
            </a:extLst>
          </p:cNvPr>
          <p:cNvSpPr txBox="1"/>
          <p:nvPr/>
        </p:nvSpPr>
        <p:spPr>
          <a:xfrm>
            <a:off x="2483769" y="1255916"/>
            <a:ext cx="5400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0099"/>
                </a:solidFill>
              </a:rPr>
              <a:t>Calendrier  2024</a:t>
            </a:r>
          </a:p>
          <a:p>
            <a:pPr algn="ctr"/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Championnat de Ligue BFC</a:t>
            </a:r>
            <a:endParaRPr lang="fr-FR" sz="2800" b="1" dirty="0">
              <a:solidFill>
                <a:srgbClr val="000099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529E42A-4447-D164-171F-89D6A02A5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1193596" cy="146175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5A7D70FF-572C-FEA4-2323-C015B1B119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555073"/>
              </p:ext>
            </p:extLst>
          </p:nvPr>
        </p:nvGraphicFramePr>
        <p:xfrm>
          <a:off x="935596" y="2540308"/>
          <a:ext cx="7272808" cy="3624996"/>
        </p:xfrm>
        <a:graphic>
          <a:graphicData uri="http://schemas.openxmlformats.org/drawingml/2006/table">
            <a:tbl>
              <a:tblPr/>
              <a:tblGrid>
                <a:gridCol w="1438702">
                  <a:extLst>
                    <a:ext uri="{9D8B030D-6E8A-4147-A177-3AD203B41FA5}">
                      <a16:colId xmlns:a16="http://schemas.microsoft.com/office/drawing/2014/main" val="3483880165"/>
                    </a:ext>
                  </a:extLst>
                </a:gridCol>
                <a:gridCol w="2629750">
                  <a:extLst>
                    <a:ext uri="{9D8B030D-6E8A-4147-A177-3AD203B41FA5}">
                      <a16:colId xmlns:a16="http://schemas.microsoft.com/office/drawing/2014/main" val="1407457391"/>
                    </a:ext>
                  </a:extLst>
                </a:gridCol>
                <a:gridCol w="3204356">
                  <a:extLst>
                    <a:ext uri="{9D8B030D-6E8A-4147-A177-3AD203B41FA5}">
                      <a16:colId xmlns:a16="http://schemas.microsoft.com/office/drawing/2014/main" val="1158066095"/>
                    </a:ext>
                  </a:extLst>
                </a:gridCol>
              </a:tblGrid>
              <a:tr h="411548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20-avr-24</a:t>
                      </a:r>
                    </a:p>
                  </a:txBody>
                  <a:tcPr marL="6936" marR="6936" marT="6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L1 -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LBFC1/24-EBG1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6" marR="6936" marT="6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Beaune</a:t>
                      </a:r>
                    </a:p>
                  </a:txBody>
                  <a:tcPr marL="6936" marR="6936" marT="6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663351"/>
                  </a:ext>
                </a:extLst>
              </a:tr>
              <a:tr h="411548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18-mai-23</a:t>
                      </a:r>
                    </a:p>
                  </a:txBody>
                  <a:tcPr marL="6936" marR="6936" marT="6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L2 -</a:t>
                      </a:r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LBFC2/24-FCGE1</a:t>
                      </a:r>
                    </a:p>
                  </a:txBody>
                  <a:tcPr marL="6936" marR="6936" marT="6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 de Sorne</a:t>
                      </a:r>
                    </a:p>
                  </a:txBody>
                  <a:tcPr marL="6936" marR="6936" marT="6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438791"/>
                  </a:ext>
                </a:extLst>
              </a:tr>
              <a:tr h="411548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25-mai-24</a:t>
                      </a:r>
                    </a:p>
                  </a:txBody>
                  <a:tcPr marL="6936" marR="6936" marT="6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L3 -</a:t>
                      </a:r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LBFC4/24-EBG3</a:t>
                      </a:r>
                    </a:p>
                  </a:txBody>
                  <a:tcPr marL="6936" marR="6936" marT="6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Avoise</a:t>
                      </a:r>
                    </a:p>
                  </a:txBody>
                  <a:tcPr marL="6936" marR="6936" marT="6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822492"/>
                  </a:ext>
                </a:extLst>
              </a:tr>
              <a:tr h="411548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08-juin-24</a:t>
                      </a:r>
                    </a:p>
                  </a:txBody>
                  <a:tcPr marL="6936" marR="6936" marT="6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L4 -</a:t>
                      </a:r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LBFC5/24-FCGE2</a:t>
                      </a:r>
                    </a:p>
                  </a:txBody>
                  <a:tcPr marL="6936" marR="6936" marT="6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Luxeuil</a:t>
                      </a:r>
                    </a:p>
                  </a:txBody>
                  <a:tcPr marL="6936" marR="6936" marT="6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625889"/>
                  </a:ext>
                </a:extLst>
              </a:tr>
              <a:tr h="411548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07-sept-24</a:t>
                      </a:r>
                    </a:p>
                  </a:txBody>
                  <a:tcPr marL="6936" marR="6936" marT="6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L5 -</a:t>
                      </a:r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LBFC5/24-FCGE2</a:t>
                      </a:r>
                    </a:p>
                  </a:txBody>
                  <a:tcPr marL="6936" marR="6936" marT="6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Dijon Bourgogne Norges</a:t>
                      </a:r>
                    </a:p>
                  </a:txBody>
                  <a:tcPr marL="6936" marR="6936" marT="6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943648"/>
                  </a:ext>
                </a:extLst>
              </a:tr>
              <a:tr h="411548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14-sept-24</a:t>
                      </a:r>
                    </a:p>
                  </a:txBody>
                  <a:tcPr marL="6936" marR="6936" marT="6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L6 -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LBFC7/24-FCGE4</a:t>
                      </a:r>
                    </a:p>
                  </a:txBody>
                  <a:tcPr marL="6936" marR="6936" marT="6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Besançon</a:t>
                      </a:r>
                    </a:p>
                  </a:txBody>
                  <a:tcPr marL="6936" marR="6936" marT="6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816191"/>
                  </a:ext>
                </a:extLst>
              </a:tr>
              <a:tr h="411548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15-sept-24</a:t>
                      </a:r>
                    </a:p>
                  </a:txBody>
                  <a:tcPr marL="6936" marR="6936" marT="6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L7 -</a:t>
                      </a:r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LBFC7/24-FCGE5</a:t>
                      </a:r>
                    </a:p>
                  </a:txBody>
                  <a:tcPr marL="6936" marR="6936" marT="6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Rougemont Le Château</a:t>
                      </a:r>
                    </a:p>
                  </a:txBody>
                  <a:tcPr marL="6936" marR="6936" marT="6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766520"/>
                  </a:ext>
                </a:extLst>
              </a:tr>
              <a:tr h="215508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36" marR="6936" marT="6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36" marR="6936" marT="6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36" marR="6936" marT="6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448413"/>
                  </a:ext>
                </a:extLst>
              </a:tr>
              <a:tr h="52865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12-oct-24</a:t>
                      </a:r>
                    </a:p>
                  </a:txBody>
                  <a:tcPr marL="6936" marR="6936" marT="69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Finale championnat GE            Ligue  BFC 2024</a:t>
                      </a:r>
                    </a:p>
                  </a:txBody>
                  <a:tcPr marL="6936" marR="6936" marT="6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Prunevelle</a:t>
                      </a:r>
                    </a:p>
                  </a:txBody>
                  <a:tcPr marL="6936" marR="6936" marT="6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7259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3766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627784" y="404664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FF0000"/>
                </a:solidFill>
              </a:rPr>
              <a:t>Commission Golf d’Entreprise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342546" y="5551625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002060"/>
                </a:solidFill>
              </a:rPr>
              <a:t>Merci de votre attention</a:t>
            </a:r>
          </a:p>
          <a:p>
            <a:pPr algn="ctr"/>
            <a:r>
              <a:rPr lang="fr-FR" sz="3600" dirty="0">
                <a:solidFill>
                  <a:srgbClr val="002060"/>
                </a:solidFill>
              </a:rPr>
              <a:t>Bon golf 2024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7C057CE-A9C1-A178-F219-A3AD14895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1193596" cy="1461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Une image contenant habits, homme, personne, arbre&#10;&#10;Description générée automatiquement">
            <a:extLst>
              <a:ext uri="{FF2B5EF4-FFF2-40B4-BE49-F238E27FC236}">
                <a16:creationId xmlns:a16="http://schemas.microsoft.com/office/drawing/2014/main" id="{7C90F6F0-837B-0EE7-4FF3-7E09B1DFE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790" y="1268760"/>
            <a:ext cx="7236296" cy="407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84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FBBFA323-C820-4684-BD10-4C9A98979567}"/>
              </a:ext>
            </a:extLst>
          </p:cNvPr>
          <p:cNvSpPr txBox="1"/>
          <p:nvPr/>
        </p:nvSpPr>
        <p:spPr>
          <a:xfrm>
            <a:off x="3131840" y="1343195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00FF"/>
                </a:solidFill>
              </a:rPr>
              <a:t>Evolution  2022 / 2023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0992A70-8847-4778-AD2F-471A888553F5}"/>
              </a:ext>
            </a:extLst>
          </p:cNvPr>
          <p:cNvSpPr txBox="1"/>
          <p:nvPr/>
        </p:nvSpPr>
        <p:spPr>
          <a:xfrm>
            <a:off x="539552" y="1662164"/>
            <a:ext cx="8496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0099"/>
                </a:solidFill>
              </a:rPr>
              <a:t>                               </a:t>
            </a:r>
          </a:p>
          <a:p>
            <a:r>
              <a:rPr lang="fr-FR" sz="2000" dirty="0">
                <a:solidFill>
                  <a:srgbClr val="000099"/>
                </a:solidFill>
              </a:rPr>
              <a:t> En France, le Golf d’Entreprise subit une baisse régulière </a:t>
            </a:r>
            <a:r>
              <a:rPr lang="fr-FR" sz="2000" dirty="0">
                <a:solidFill>
                  <a:srgbClr val="CC0000"/>
                </a:solidFill>
              </a:rPr>
              <a:t>( -1,84%)</a:t>
            </a:r>
          </a:p>
          <a:p>
            <a:r>
              <a:rPr lang="fr-FR" sz="2000" dirty="0">
                <a:solidFill>
                  <a:srgbClr val="000099"/>
                </a:solidFill>
              </a:rPr>
              <a:t>Pour la Bourgogne Franche-Comté, la baisse est un peu plus accentuée </a:t>
            </a:r>
            <a:r>
              <a:rPr lang="fr-FR" sz="2000" dirty="0">
                <a:solidFill>
                  <a:srgbClr val="CC0000"/>
                </a:solidFill>
              </a:rPr>
              <a:t>(-2,80%.) </a:t>
            </a:r>
            <a:r>
              <a:rPr lang="fr-FR" sz="2000" dirty="0">
                <a:solidFill>
                  <a:srgbClr val="000099"/>
                </a:solidFill>
              </a:rPr>
              <a:t>mais compensé par une augmentation des « rattachés » </a:t>
            </a:r>
            <a:r>
              <a:rPr lang="fr-FR" sz="2000" b="1" dirty="0">
                <a:solidFill>
                  <a:srgbClr val="006600"/>
                </a:solidFill>
              </a:rPr>
              <a:t>(+1,61%)</a:t>
            </a:r>
          </a:p>
          <a:p>
            <a:r>
              <a:rPr lang="fr-FR" sz="2000" dirty="0">
                <a:solidFill>
                  <a:srgbClr val="000099"/>
                </a:solidFill>
              </a:rPr>
              <a:t>         </a:t>
            </a:r>
          </a:p>
          <a:p>
            <a:r>
              <a:rPr lang="fr-FR" sz="2000" dirty="0">
                <a:solidFill>
                  <a:srgbClr val="000099"/>
                </a:solidFill>
              </a:rPr>
              <a:t>A noté, la participation à nos compétitions est stable: </a:t>
            </a:r>
          </a:p>
          <a:p>
            <a:r>
              <a:rPr lang="fr-FR" sz="2000" dirty="0">
                <a:solidFill>
                  <a:srgbClr val="000099"/>
                </a:solidFill>
              </a:rPr>
              <a:t>Moyenne golfeuses et golfeurs de nos compétition est de 78 participants</a:t>
            </a:r>
            <a:endParaRPr lang="fr-FR" sz="1600" b="1" dirty="0">
              <a:solidFill>
                <a:srgbClr val="0066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257348C-D46A-7932-EB90-E702823F4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1193596" cy="146175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7C41F8D7-7720-EAB8-FB8B-965570E4E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550003"/>
              </p:ext>
            </p:extLst>
          </p:nvPr>
        </p:nvGraphicFramePr>
        <p:xfrm>
          <a:off x="556959" y="4093644"/>
          <a:ext cx="7687449" cy="2432879"/>
        </p:xfrm>
        <a:graphic>
          <a:graphicData uri="http://schemas.openxmlformats.org/drawingml/2006/table">
            <a:tbl>
              <a:tblPr/>
              <a:tblGrid>
                <a:gridCol w="4721562">
                  <a:extLst>
                    <a:ext uri="{9D8B030D-6E8A-4147-A177-3AD203B41FA5}">
                      <a16:colId xmlns:a16="http://schemas.microsoft.com/office/drawing/2014/main" val="2833542970"/>
                    </a:ext>
                  </a:extLst>
                </a:gridCol>
                <a:gridCol w="993298">
                  <a:extLst>
                    <a:ext uri="{9D8B030D-6E8A-4147-A177-3AD203B41FA5}">
                      <a16:colId xmlns:a16="http://schemas.microsoft.com/office/drawing/2014/main" val="2844846855"/>
                    </a:ext>
                  </a:extLst>
                </a:gridCol>
                <a:gridCol w="1010306">
                  <a:extLst>
                    <a:ext uri="{9D8B030D-6E8A-4147-A177-3AD203B41FA5}">
                      <a16:colId xmlns:a16="http://schemas.microsoft.com/office/drawing/2014/main" val="4101967133"/>
                    </a:ext>
                  </a:extLst>
                </a:gridCol>
                <a:gridCol w="962283">
                  <a:extLst>
                    <a:ext uri="{9D8B030D-6E8A-4147-A177-3AD203B41FA5}">
                      <a16:colId xmlns:a16="http://schemas.microsoft.com/office/drawing/2014/main" val="3545342714"/>
                    </a:ext>
                  </a:extLst>
                </a:gridCol>
              </a:tblGrid>
              <a:tr h="487484">
                <a:tc>
                  <a:txBody>
                    <a:bodyPr/>
                    <a:lstStyle/>
                    <a:p>
                      <a:pPr algn="l" fontAlgn="b"/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7" marR="7867" marT="78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867" marR="7867" marT="7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7867" marR="7867" marT="7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7" marR="7867" marT="7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1070523"/>
                  </a:ext>
                </a:extLst>
              </a:tr>
              <a:tr h="408182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Golf Entreprise  Licenciés AS </a:t>
                      </a:r>
                    </a:p>
                  </a:txBody>
                  <a:tcPr marL="7867" marR="7867" marT="7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364</a:t>
                      </a:r>
                    </a:p>
                  </a:txBody>
                  <a:tcPr marL="7867" marR="7867" marT="7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</a:p>
                  </a:txBody>
                  <a:tcPr marL="7867" marR="7867" marT="7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-6,06%</a:t>
                      </a:r>
                    </a:p>
                  </a:txBody>
                  <a:tcPr marL="7867" marR="7867" marT="7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7966774"/>
                  </a:ext>
                </a:extLst>
              </a:tr>
              <a:tr h="408182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Golf Entreprise  Rattachés (Licencié en Club) </a:t>
                      </a:r>
                    </a:p>
                  </a:txBody>
                  <a:tcPr marL="7867" marR="7867" marT="7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311</a:t>
                      </a:r>
                    </a:p>
                  </a:txBody>
                  <a:tcPr marL="7867" marR="7867" marT="7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316</a:t>
                      </a:r>
                    </a:p>
                  </a:txBody>
                  <a:tcPr marL="7867" marR="7867" marT="7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1,61%</a:t>
                      </a:r>
                    </a:p>
                  </a:txBody>
                  <a:tcPr marL="7867" marR="7867" marT="7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9712563"/>
                  </a:ext>
                </a:extLst>
              </a:tr>
              <a:tr h="408182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Golf Entreprise  Ligue BFC </a:t>
                      </a:r>
                    </a:p>
                  </a:txBody>
                  <a:tcPr marL="7867" marR="7867" marT="7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675</a:t>
                      </a:r>
                    </a:p>
                  </a:txBody>
                  <a:tcPr marL="7867" marR="7867" marT="7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656</a:t>
                      </a:r>
                    </a:p>
                  </a:txBody>
                  <a:tcPr marL="7867" marR="7867" marT="7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-2,8%</a:t>
                      </a:r>
                    </a:p>
                  </a:txBody>
                  <a:tcPr marL="7867" marR="7867" marT="7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055611"/>
                  </a:ext>
                </a:extLst>
              </a:tr>
              <a:tr h="263344">
                <a:tc>
                  <a:txBody>
                    <a:bodyPr/>
                    <a:lstStyle/>
                    <a:p>
                      <a:pPr algn="l" fontAlgn="b"/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7" marR="7867" marT="78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7" marR="7867" marT="78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7" marR="7867" marT="78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7" marR="7867" marT="78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3050666"/>
                  </a:ext>
                </a:extLst>
              </a:tr>
              <a:tr h="408182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GE FFG</a:t>
                      </a:r>
                    </a:p>
                  </a:txBody>
                  <a:tcPr marL="7867" marR="7867" marT="7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25520</a:t>
                      </a:r>
                    </a:p>
                  </a:txBody>
                  <a:tcPr marL="7867" marR="7867" marT="7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25051</a:t>
                      </a:r>
                    </a:p>
                  </a:txBody>
                  <a:tcPr marL="7867" marR="7867" marT="7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-1,84%</a:t>
                      </a:r>
                    </a:p>
                  </a:txBody>
                  <a:tcPr marL="7867" marR="7867" marT="78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133153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F0DE3776-5264-BBB4-3943-79140436B4D7}"/>
              </a:ext>
            </a:extLst>
          </p:cNvPr>
          <p:cNvSpPr txBox="1"/>
          <p:nvPr/>
        </p:nvSpPr>
        <p:spPr>
          <a:xfrm>
            <a:off x="2627784" y="404664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FF0000"/>
                </a:solidFill>
              </a:rPr>
              <a:t>Commission Golf d’Entreprise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627784" y="404664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FF0000"/>
                </a:solidFill>
              </a:rPr>
              <a:t>Commission Golf d’Entreprise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257348C-D46A-7932-EB90-E702823F4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1193596" cy="14617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1C20A3A0-3F0C-EFD6-115F-B815192AE579}"/>
              </a:ext>
            </a:extLst>
          </p:cNvPr>
          <p:cNvSpPr txBox="1">
            <a:spLocks/>
          </p:cNvSpPr>
          <p:nvPr/>
        </p:nvSpPr>
        <p:spPr>
          <a:xfrm>
            <a:off x="486330" y="2069114"/>
            <a:ext cx="8459372" cy="2295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000" b="1" dirty="0">
                <a:solidFill>
                  <a:srgbClr val="000099"/>
                </a:solidFill>
              </a:rPr>
              <a:t>            </a:t>
            </a:r>
            <a:r>
              <a:rPr lang="fr-FR" sz="3000" b="1" dirty="0">
                <a:solidFill>
                  <a:srgbClr val="0000FF"/>
                </a:solidFill>
              </a:rPr>
              <a:t>Coupe de France 2023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Finale Coupe de France</a:t>
            </a:r>
            <a:r>
              <a:rPr lang="fr-F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08 au 10 septembre – Golf de Vichy- Montpensier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Qualifiée : </a:t>
            </a:r>
            <a:r>
              <a:rPr lang="fr-FR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2FOPEN25 </a:t>
            </a:r>
            <a:r>
              <a:rPr lang="fr-F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à annuler sa qualification étant déjà au Fédéral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Aucune autre AS n’a souhaité reprendre cette qualification au pieds levé.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5409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627784" y="404664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FF0000"/>
                </a:solidFill>
              </a:rPr>
              <a:t>Commission Golf d’Entreprise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257348C-D46A-7932-EB90-E702823F4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1193596" cy="14617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2536DF67-0EFF-81A9-731B-9A3B0D199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340768"/>
            <a:ext cx="7848872" cy="5112568"/>
          </a:xfrm>
        </p:spPr>
        <p:txBody>
          <a:bodyPr>
            <a:normAutofit/>
          </a:bodyPr>
          <a:lstStyle/>
          <a:p>
            <a:pPr algn="ctr"/>
            <a:r>
              <a:rPr lang="fr-FR" sz="3000" b="1" dirty="0">
                <a:solidFill>
                  <a:srgbClr val="0000FF"/>
                </a:solidFill>
              </a:rPr>
              <a:t>Championnat de France 2023 </a:t>
            </a:r>
          </a:p>
          <a:p>
            <a:pPr algn="l"/>
            <a:r>
              <a:rPr lang="fr-FR" sz="20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1ère DIVISION Golf Entreprise </a:t>
            </a:r>
            <a:r>
              <a:rPr lang="fr-FR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Golf de Toulouse du 05 au 08 mai 2023</a:t>
            </a:r>
          </a:p>
          <a:p>
            <a:pPr algn="l"/>
            <a:r>
              <a:rPr lang="fr-FR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2FOPEN25 ne performe pas et termine 15ème sur 16 équipes. Ils redescendent en 2ème Division</a:t>
            </a:r>
          </a:p>
          <a:p>
            <a:pPr algn="l"/>
            <a:r>
              <a:rPr lang="fr-FR" sz="20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2ème DIVISION Golf Entreprise </a:t>
            </a:r>
            <a:r>
              <a:rPr lang="fr-FR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Golf de </a:t>
            </a:r>
            <a:r>
              <a:rPr lang="fr-FR" sz="20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Domangère</a:t>
            </a:r>
            <a:r>
              <a:rPr lang="fr-FR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du 05 au 08 mai 2023     -  Pas d’équipe de ligue BFC</a:t>
            </a:r>
          </a:p>
          <a:p>
            <a:pPr algn="l"/>
            <a:r>
              <a:rPr lang="fr-FR" sz="20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3ème DIVISION A Golf Entreprise </a:t>
            </a:r>
            <a:r>
              <a:rPr lang="fr-FR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Golf de Valence Saint Dizier du 05 au 08 mai 2023</a:t>
            </a:r>
          </a:p>
          <a:p>
            <a:pPr algn="l"/>
            <a:r>
              <a:rPr lang="fr-FR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ASCAP Sochaux ne se présentant pas est déclaré forfait.</a:t>
            </a:r>
          </a:p>
          <a:p>
            <a:pPr algn="l"/>
            <a:r>
              <a:rPr lang="fr-FR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Sport Réunis Belfort s’est bien défendu, mais malgré tout redescend en Promotion. 13ème sur 16.</a:t>
            </a:r>
          </a:p>
          <a:p>
            <a:pPr algn="l"/>
            <a:r>
              <a:rPr lang="fr-FR" sz="20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Promotions Golf Entreprise </a:t>
            </a:r>
            <a:r>
              <a:rPr lang="fr-FR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Golf de </a:t>
            </a:r>
            <a:r>
              <a:rPr lang="fr-FR" sz="20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MontGriffon</a:t>
            </a:r>
            <a:r>
              <a:rPr lang="fr-FR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du 05 au 08 mai 2023-Pas d’équipe de ligue BFC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0733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627784" y="404664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FF0000"/>
                </a:solidFill>
              </a:rPr>
              <a:t>Commission Golf d’Entreprise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257348C-D46A-7932-EB90-E702823F4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1193596" cy="146175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40D5D0E2-2FCF-1E3F-CE58-3287A2153165}"/>
              </a:ext>
            </a:extLst>
          </p:cNvPr>
          <p:cNvSpPr txBox="1">
            <a:spLocks/>
          </p:cNvSpPr>
          <p:nvPr/>
        </p:nvSpPr>
        <p:spPr>
          <a:xfrm>
            <a:off x="288468" y="2021344"/>
            <a:ext cx="8686800" cy="44319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Finale du Fédéral 2023</a:t>
            </a:r>
            <a:r>
              <a:rPr lang="fr-FR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-du 25 au 27 aout – Golf de Tours Ardrée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L’équipe de Bourgogne Franche-Comté termine </a:t>
            </a:r>
            <a:r>
              <a:rPr lang="fr-FR" sz="20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9ème sur 12 ligues</a:t>
            </a:r>
            <a:r>
              <a:rPr lang="fr-FR" sz="20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présentes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Céline RIEME        </a:t>
            </a:r>
            <a:r>
              <a:rPr lang="fr-F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Orange GE BFC</a:t>
            </a:r>
            <a:r>
              <a:rPr lang="fr-FR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Stéphane FERAL       </a:t>
            </a:r>
            <a:r>
              <a:rPr lang="fr-F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2fopen25</a:t>
            </a:r>
            <a:r>
              <a:rPr lang="fr-FR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Jean-Luc PAUL          </a:t>
            </a:r>
            <a:r>
              <a:rPr lang="fr-F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2fopen25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Florent BOURGEOIS </a:t>
            </a:r>
            <a:r>
              <a:rPr lang="fr-F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2fopen25</a:t>
            </a:r>
            <a:r>
              <a:rPr lang="fr-FR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Jérôme DAVID            </a:t>
            </a:r>
            <a:r>
              <a:rPr lang="fr-F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2fopen25</a:t>
            </a:r>
            <a:r>
              <a:rPr lang="fr-FR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age 12" descr="Une image contenant personne, habits, plein air, homme&#10;&#10;Description générée automatiquement">
            <a:extLst>
              <a:ext uri="{FF2B5EF4-FFF2-40B4-BE49-F238E27FC236}">
                <a16:creationId xmlns:a16="http://schemas.microsoft.com/office/drawing/2014/main" id="{49ECD27A-A8F0-64E0-70F2-9C9BBCAA29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429000"/>
            <a:ext cx="3391625" cy="264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57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627784" y="404664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FF0000"/>
                </a:solidFill>
              </a:rPr>
              <a:t>Commission Golf d’Entreprise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257348C-D46A-7932-EB90-E702823F4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1193596" cy="1461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 descr="Une image contenant personne, extérieur, ciel, homme&#10;&#10;Description générée automatiquement">
            <a:extLst>
              <a:ext uri="{FF2B5EF4-FFF2-40B4-BE49-F238E27FC236}">
                <a16:creationId xmlns:a16="http://schemas.microsoft.com/office/drawing/2014/main" id="{FCD69FE7-F16E-0081-BE76-841940E3EE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75" y="3323668"/>
            <a:ext cx="2095340" cy="3335833"/>
          </a:xfrm>
          <a:prstGeom prst="rect">
            <a:avLst/>
          </a:prstGeom>
        </p:spPr>
      </p:pic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4BD13192-C452-5B2E-A384-2D0601A8C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292" y="1135540"/>
            <a:ext cx="8443664" cy="55148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000" b="1" dirty="0">
                <a:solidFill>
                  <a:srgbClr val="000099"/>
                </a:solidFill>
              </a:rPr>
              <a:t>34</a:t>
            </a:r>
            <a:r>
              <a:rPr lang="fr-FR" sz="2000" b="1" baseline="30000" dirty="0">
                <a:solidFill>
                  <a:srgbClr val="000099"/>
                </a:solidFill>
              </a:rPr>
              <a:t>ème</a:t>
            </a:r>
            <a:r>
              <a:rPr lang="fr-FR" sz="2000" b="1" dirty="0">
                <a:solidFill>
                  <a:srgbClr val="000099"/>
                </a:solidFill>
              </a:rPr>
              <a:t> Coupe Nationale des Présidents d’AS d’Entreprise  </a:t>
            </a:r>
          </a:p>
          <a:p>
            <a:pPr marL="0" indent="0" algn="ctr">
              <a:buNone/>
            </a:pPr>
            <a:r>
              <a:rPr lang="fr-FR" sz="2000" b="1" dirty="0">
                <a:solidFill>
                  <a:srgbClr val="000099"/>
                </a:solidFill>
              </a:rPr>
              <a:t>25 mars 2023        Golf du Haut Poitou</a:t>
            </a:r>
          </a:p>
          <a:p>
            <a:pPr marL="0" indent="0" algn="ctr">
              <a:buNone/>
            </a:pPr>
            <a:r>
              <a:rPr lang="fr-FR" sz="2400" b="1" dirty="0">
                <a:solidFill>
                  <a:srgbClr val="000099"/>
                </a:solidFill>
              </a:rPr>
              <a:t>Stéphane Feral (2fopen-25) remporte le titre </a:t>
            </a:r>
          </a:p>
          <a:p>
            <a:pPr marL="0" indent="0" algn="ctr">
              <a:buNone/>
            </a:pPr>
            <a:r>
              <a:rPr lang="fr-FR" sz="2400" b="1" dirty="0">
                <a:solidFill>
                  <a:srgbClr val="000099"/>
                </a:solidFill>
              </a:rPr>
              <a:t>        pour la 3</a:t>
            </a:r>
            <a:r>
              <a:rPr lang="fr-FR" sz="2400" b="1" baseline="30000" dirty="0">
                <a:solidFill>
                  <a:srgbClr val="000099"/>
                </a:solidFill>
              </a:rPr>
              <a:t>ème</a:t>
            </a:r>
            <a:r>
              <a:rPr lang="fr-FR" sz="2400" b="1" dirty="0">
                <a:solidFill>
                  <a:srgbClr val="000099"/>
                </a:solidFill>
              </a:rPr>
              <a:t> fois (2020-2022-2023)…</a:t>
            </a:r>
          </a:p>
          <a:p>
            <a:pPr marL="0" indent="0" algn="ctr">
              <a:buNone/>
            </a:pPr>
            <a:r>
              <a:rPr lang="fr-FR" sz="2400" i="1" dirty="0">
                <a:solidFill>
                  <a:srgbClr val="000099"/>
                </a:solidFill>
              </a:rPr>
              <a:t>              </a:t>
            </a:r>
            <a:r>
              <a:rPr lang="fr-FR" sz="2000" i="1" dirty="0">
                <a:solidFill>
                  <a:srgbClr val="000099"/>
                </a:solidFill>
              </a:rPr>
              <a:t>… et aussi vice-champion en 2021</a:t>
            </a:r>
          </a:p>
          <a:p>
            <a:pPr marL="0" indent="0" algn="ctr">
              <a:buNone/>
            </a:pPr>
            <a:r>
              <a:rPr lang="fr-FR" sz="2400" b="1" i="1" dirty="0">
                <a:solidFill>
                  <a:srgbClr val="FF0000"/>
                </a:solidFill>
              </a:rPr>
              <a:t> </a:t>
            </a:r>
            <a:r>
              <a:rPr lang="fr-FR" dirty="0">
                <a:solidFill>
                  <a:srgbClr val="000099"/>
                </a:solidFill>
              </a:rPr>
              <a:t>La Bourgogne Franche-Comté était représentée par </a:t>
            </a:r>
            <a:r>
              <a:rPr lang="fr-FR" b="1" dirty="0">
                <a:solidFill>
                  <a:srgbClr val="000099"/>
                </a:solidFill>
              </a:rPr>
              <a:t>6 présidents </a:t>
            </a:r>
            <a:r>
              <a:rPr lang="fr-FR" dirty="0">
                <a:solidFill>
                  <a:srgbClr val="000099"/>
                </a:solidFill>
              </a:rPr>
              <a:t>                            sur les </a:t>
            </a:r>
            <a:r>
              <a:rPr lang="fr-FR" b="1" dirty="0">
                <a:solidFill>
                  <a:srgbClr val="000099"/>
                </a:solidFill>
              </a:rPr>
              <a:t>69</a:t>
            </a:r>
            <a:r>
              <a:rPr lang="fr-FR" dirty="0">
                <a:solidFill>
                  <a:srgbClr val="000099"/>
                </a:solidFill>
              </a:rPr>
              <a:t> présents pour </a:t>
            </a:r>
            <a:r>
              <a:rPr lang="fr-FR" b="1" dirty="0">
                <a:solidFill>
                  <a:srgbClr val="000099"/>
                </a:solidFill>
              </a:rPr>
              <a:t>800 AS d’entreprise</a:t>
            </a:r>
            <a:endParaRPr lang="fr-FR" dirty="0">
              <a:solidFill>
                <a:srgbClr val="000099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AC427996-87D0-7C08-94A9-0B4F79F403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066586"/>
              </p:ext>
            </p:extLst>
          </p:nvPr>
        </p:nvGraphicFramePr>
        <p:xfrm>
          <a:off x="2915816" y="4437112"/>
          <a:ext cx="5256584" cy="2318223"/>
        </p:xfrm>
        <a:graphic>
          <a:graphicData uri="http://schemas.openxmlformats.org/drawingml/2006/table">
            <a:tbl>
              <a:tblPr/>
              <a:tblGrid>
                <a:gridCol w="689778">
                  <a:extLst>
                    <a:ext uri="{9D8B030D-6E8A-4147-A177-3AD203B41FA5}">
                      <a16:colId xmlns:a16="http://schemas.microsoft.com/office/drawing/2014/main" val="3390035222"/>
                    </a:ext>
                  </a:extLst>
                </a:gridCol>
                <a:gridCol w="1427126">
                  <a:extLst>
                    <a:ext uri="{9D8B030D-6E8A-4147-A177-3AD203B41FA5}">
                      <a16:colId xmlns:a16="http://schemas.microsoft.com/office/drawing/2014/main" val="164527172"/>
                    </a:ext>
                  </a:extLst>
                </a:gridCol>
                <a:gridCol w="1213058">
                  <a:extLst>
                    <a:ext uri="{9D8B030D-6E8A-4147-A177-3AD203B41FA5}">
                      <a16:colId xmlns:a16="http://schemas.microsoft.com/office/drawing/2014/main" val="3729983717"/>
                    </a:ext>
                  </a:extLst>
                </a:gridCol>
                <a:gridCol w="475709">
                  <a:extLst>
                    <a:ext uri="{9D8B030D-6E8A-4147-A177-3AD203B41FA5}">
                      <a16:colId xmlns:a16="http://schemas.microsoft.com/office/drawing/2014/main" val="3680615509"/>
                    </a:ext>
                  </a:extLst>
                </a:gridCol>
                <a:gridCol w="451924">
                  <a:extLst>
                    <a:ext uri="{9D8B030D-6E8A-4147-A177-3AD203B41FA5}">
                      <a16:colId xmlns:a16="http://schemas.microsoft.com/office/drawing/2014/main" val="3715844118"/>
                    </a:ext>
                  </a:extLst>
                </a:gridCol>
                <a:gridCol w="618422">
                  <a:extLst>
                    <a:ext uri="{9D8B030D-6E8A-4147-A177-3AD203B41FA5}">
                      <a16:colId xmlns:a16="http://schemas.microsoft.com/office/drawing/2014/main" val="442220073"/>
                    </a:ext>
                  </a:extLst>
                </a:gridCol>
                <a:gridCol w="380567">
                  <a:extLst>
                    <a:ext uri="{9D8B030D-6E8A-4147-A177-3AD203B41FA5}">
                      <a16:colId xmlns:a16="http://schemas.microsoft.com/office/drawing/2014/main" val="659485110"/>
                    </a:ext>
                  </a:extLst>
                </a:gridCol>
              </a:tblGrid>
              <a:tr h="232918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4644689"/>
                  </a:ext>
                </a:extLst>
              </a:tr>
              <a:tr h="344143"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Stéphane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123346"/>
                  </a:ext>
                </a:extLst>
              </a:tr>
              <a:tr h="344143"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Hafedh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0951109"/>
                  </a:ext>
                </a:extLst>
              </a:tr>
              <a:tr h="344143"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BERERD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Hervé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2320431"/>
                  </a:ext>
                </a:extLst>
              </a:tr>
              <a:tr h="344143"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ALBERT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Patrice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5179095"/>
                  </a:ext>
                </a:extLst>
              </a:tr>
              <a:tr h="344143"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GOULUT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Mickael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5857892"/>
                  </a:ext>
                </a:extLst>
              </a:tr>
              <a:tr h="344143"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DROUARD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Claude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0850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5504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627784" y="404664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FF0000"/>
                </a:solidFill>
              </a:rPr>
              <a:t>Commission Golf d’Entreprise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257348C-D46A-7932-EB90-E702823F4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1193596" cy="14617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8BAECF6-1C01-9692-3028-84D18E3BF968}"/>
              </a:ext>
            </a:extLst>
          </p:cNvPr>
          <p:cNvSpPr txBox="1"/>
          <p:nvPr/>
        </p:nvSpPr>
        <p:spPr>
          <a:xfrm>
            <a:off x="2767809" y="986092"/>
            <a:ext cx="52260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i="0" dirty="0">
                <a:solidFill>
                  <a:srgbClr val="0000FF"/>
                </a:solidFill>
                <a:effectLst/>
                <a:latin typeface="open sans"/>
              </a:rPr>
              <a:t>Championnat de Ligue 2023</a:t>
            </a:r>
            <a:endParaRPr lang="fr-FR" sz="2400" b="0" i="0" dirty="0">
              <a:solidFill>
                <a:srgbClr val="0000FF"/>
              </a:solidFill>
              <a:effectLst/>
              <a:latin typeface="open sans"/>
            </a:endParaRP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4B5F1B6B-E79D-7FF7-D301-E37CBB148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0224" y="1435072"/>
            <a:ext cx="6696744" cy="3693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1800" b="1" dirty="0">
                <a:solidFill>
                  <a:srgbClr val="0000FF"/>
                </a:solidFill>
              </a:rPr>
              <a:t>Avec la participation d’EBGolf et de FCGE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87DCE613-36DD-4E7C-735C-452022628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60" y="1828596"/>
            <a:ext cx="88924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altLang="fr-FR" sz="2000" dirty="0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</a:rPr>
              <a:t>    </a:t>
            </a:r>
            <a:r>
              <a:rPr lang="fr-FR" altLang="fr-FR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Compétitions en Franche-Comté et 4 en Bourgogne + la Finale</a:t>
            </a:r>
          </a:p>
          <a:p>
            <a:pPr algn="ctr"/>
            <a:r>
              <a:rPr lang="fr-FR" altLang="fr-FR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264 participants dont 50 féminines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9A06279-5C2A-DEB8-2A44-40217A624A5C}"/>
              </a:ext>
            </a:extLst>
          </p:cNvPr>
          <p:cNvSpPr txBox="1"/>
          <p:nvPr/>
        </p:nvSpPr>
        <p:spPr>
          <a:xfrm>
            <a:off x="2118234" y="3688423"/>
            <a:ext cx="6525237" cy="32593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AS ont participé à toutes les compétitions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seul joueur à jouer les 9 compétitions :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Didier RENAHY d’AS Orange BFC  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Déjà le seul à faire toutes les compétitions en 2022 – Félicitations Didier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71 qualifiés pour la Finale  et 43 finalistes présent lors de la Finale dont 10 Dames</a:t>
            </a:r>
          </a:p>
          <a:p>
            <a:endParaRPr lang="fr-FR" sz="1600" b="1" i="0" dirty="0">
              <a:solidFill>
                <a:srgbClr val="0000FF"/>
              </a:solidFill>
              <a:effectLst/>
              <a:latin typeface="open sans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F35AE98-2AC6-5FC7-AEA3-2048ADF095F9}"/>
              </a:ext>
            </a:extLst>
          </p:cNvPr>
          <p:cNvSpPr txBox="1"/>
          <p:nvPr/>
        </p:nvSpPr>
        <p:spPr>
          <a:xfrm>
            <a:off x="483900" y="3046753"/>
            <a:ext cx="85223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Finale régionale 2023 - Golf de la Chassagne   14 octobre 2023</a:t>
            </a:r>
            <a:endParaRPr lang="fr-FR" sz="2400" i="0" dirty="0">
              <a:solidFill>
                <a:srgbClr val="0000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age 14" descr="Une image contenant herbe, plein air, nuage, sculpture&#10;&#10;Description générée automatiquement">
            <a:extLst>
              <a:ext uri="{FF2B5EF4-FFF2-40B4-BE49-F238E27FC236}">
                <a16:creationId xmlns:a16="http://schemas.microsoft.com/office/drawing/2014/main" id="{48801EF7-921B-E012-04ED-FD8AC217D6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52" y="3789039"/>
            <a:ext cx="2139702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38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627784" y="404664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FF0000"/>
                </a:solidFill>
              </a:rPr>
              <a:t>Commission Golf d’Entreprise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257348C-D46A-7932-EB90-E702823F4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1193596" cy="14617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8BAECF6-1C01-9692-3028-84D18E3BF968}"/>
              </a:ext>
            </a:extLst>
          </p:cNvPr>
          <p:cNvSpPr txBox="1"/>
          <p:nvPr/>
        </p:nvSpPr>
        <p:spPr>
          <a:xfrm>
            <a:off x="2767809" y="986092"/>
            <a:ext cx="52260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i="0" dirty="0">
                <a:solidFill>
                  <a:srgbClr val="0000FF"/>
                </a:solidFill>
                <a:effectLst/>
                <a:latin typeface="open sans"/>
              </a:rPr>
              <a:t>Championnat de Ligue 2023</a:t>
            </a:r>
            <a:endParaRPr lang="fr-FR" sz="2400" b="0" i="0" dirty="0">
              <a:solidFill>
                <a:srgbClr val="0000FF"/>
              </a:solidFill>
              <a:effectLst/>
              <a:latin typeface="open sans"/>
            </a:endParaRP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4B5F1B6B-E79D-7FF7-D301-E37CBB148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0224" y="1435072"/>
            <a:ext cx="6696744" cy="3693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1800" b="1" dirty="0">
                <a:solidFill>
                  <a:srgbClr val="0000FF"/>
                </a:solidFill>
              </a:rPr>
              <a:t>Avec la participation d’EBGolf et de FCGE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B37A8B5-FD9C-5E7E-E2E2-A779CBA9E04E}"/>
              </a:ext>
            </a:extLst>
          </p:cNvPr>
          <p:cNvSpPr txBox="1"/>
          <p:nvPr/>
        </p:nvSpPr>
        <p:spPr>
          <a:xfrm>
            <a:off x="539552" y="2244180"/>
            <a:ext cx="85223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Finale régionale 2023 - Golf de la Chassagne   14 octobre 2023</a:t>
            </a:r>
            <a:endParaRPr lang="fr-FR" sz="2400" i="0" dirty="0">
              <a:solidFill>
                <a:srgbClr val="0000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9A06279-5C2A-DEB8-2A44-40217A624A5C}"/>
              </a:ext>
            </a:extLst>
          </p:cNvPr>
          <p:cNvSpPr txBox="1"/>
          <p:nvPr/>
        </p:nvSpPr>
        <p:spPr>
          <a:xfrm>
            <a:off x="1993679" y="2838909"/>
            <a:ext cx="5614104" cy="3230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DAMES - Championne 2023 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Frédérique MALTERE (2021)</a:t>
            </a:r>
            <a:r>
              <a:rPr lang="fr-FR" sz="20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AGJSEP DR Bourgogne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2000" kern="1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2000" kern="1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0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HOMMES </a:t>
            </a:r>
            <a:r>
              <a:rPr lang="fr-FR" sz="2000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FR" sz="20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Champion 2023 :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0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Jean-Luc PAUL - </a:t>
            </a:r>
            <a:r>
              <a:rPr lang="fr-FR" sz="20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2FOPEN25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600" b="1" i="0" dirty="0">
              <a:solidFill>
                <a:srgbClr val="0000FF"/>
              </a:solidFill>
              <a:effectLst/>
              <a:latin typeface="open sans"/>
            </a:endParaRPr>
          </a:p>
        </p:txBody>
      </p:sp>
      <p:pic>
        <p:nvPicPr>
          <p:cNvPr id="10" name="Image 9" descr="Une image contenant personne, habits, meubles, texte&#10;&#10;Description générée automatiquement">
            <a:extLst>
              <a:ext uri="{FF2B5EF4-FFF2-40B4-BE49-F238E27FC236}">
                <a16:creationId xmlns:a16="http://schemas.microsoft.com/office/drawing/2014/main" id="{F2D48649-9B72-28A1-2D76-F80E2C794E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12" y="2914096"/>
            <a:ext cx="1694912" cy="6310112"/>
          </a:xfrm>
          <a:prstGeom prst="rect">
            <a:avLst/>
          </a:prstGeom>
        </p:spPr>
      </p:pic>
      <p:pic>
        <p:nvPicPr>
          <p:cNvPr id="12" name="Image 11" descr="Une image contenant personne, habits, Visage humain, sourire&#10;&#10;Description générée automatiquement">
            <a:extLst>
              <a:ext uri="{FF2B5EF4-FFF2-40B4-BE49-F238E27FC236}">
                <a16:creationId xmlns:a16="http://schemas.microsoft.com/office/drawing/2014/main" id="{8A970090-55B9-1829-93A1-9B956D4331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017" y="3646864"/>
            <a:ext cx="1840206" cy="35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54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627784" y="404664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FF0000"/>
                </a:solidFill>
              </a:rPr>
              <a:t>Commission Golf d’Entreprise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257348C-D46A-7932-EB90-E702823F4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1193596" cy="14617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8BAECF6-1C01-9692-3028-84D18E3BF968}"/>
              </a:ext>
            </a:extLst>
          </p:cNvPr>
          <p:cNvSpPr txBox="1"/>
          <p:nvPr/>
        </p:nvSpPr>
        <p:spPr>
          <a:xfrm>
            <a:off x="2767809" y="986092"/>
            <a:ext cx="52260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i="0" dirty="0">
                <a:solidFill>
                  <a:srgbClr val="0000FF"/>
                </a:solidFill>
                <a:effectLst/>
                <a:latin typeface="open sans"/>
              </a:rPr>
              <a:t>Championnat de Ligue 2023</a:t>
            </a:r>
            <a:endParaRPr lang="fr-FR" sz="2400" b="0" i="0" dirty="0">
              <a:solidFill>
                <a:srgbClr val="0000FF"/>
              </a:solidFill>
              <a:effectLst/>
              <a:latin typeface="open sans"/>
            </a:endParaRP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4B5F1B6B-E79D-7FF7-D301-E37CBB148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0224" y="1435072"/>
            <a:ext cx="6696744" cy="3693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1800" b="1" dirty="0">
                <a:solidFill>
                  <a:srgbClr val="0000FF"/>
                </a:solidFill>
              </a:rPr>
              <a:t>Avec la participation d’EBGolf et de FCGE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B37A8B5-FD9C-5E7E-E2E2-A779CBA9E04E}"/>
              </a:ext>
            </a:extLst>
          </p:cNvPr>
          <p:cNvSpPr txBox="1"/>
          <p:nvPr/>
        </p:nvSpPr>
        <p:spPr>
          <a:xfrm>
            <a:off x="539552" y="2244180"/>
            <a:ext cx="85223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Finale régionale 2023 - Golf de la Chassagne   14 octobre 2023</a:t>
            </a:r>
            <a:endParaRPr lang="fr-FR" sz="2400" i="0" dirty="0">
              <a:solidFill>
                <a:srgbClr val="0000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9A06279-5C2A-DEB8-2A44-40217A624A5C}"/>
              </a:ext>
            </a:extLst>
          </p:cNvPr>
          <p:cNvSpPr txBox="1"/>
          <p:nvPr/>
        </p:nvSpPr>
        <p:spPr>
          <a:xfrm>
            <a:off x="122289" y="2705845"/>
            <a:ext cx="8915090" cy="1070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Equipe Championne 2023 </a:t>
            </a:r>
            <a:r>
              <a:rPr lang="fr-FR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     2FOPEN-JS25 </a:t>
            </a:r>
            <a:r>
              <a:rPr lang="fr-FR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(2021-2020-2022)</a:t>
            </a:r>
            <a:r>
              <a:rPr lang="fr-FR" sz="2000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600" b="1" i="0" dirty="0">
              <a:solidFill>
                <a:srgbClr val="0000FF"/>
              </a:solidFill>
              <a:effectLst/>
              <a:latin typeface="open sans"/>
            </a:endParaRPr>
          </a:p>
        </p:txBody>
      </p:sp>
      <p:pic>
        <p:nvPicPr>
          <p:cNvPr id="9" name="Image 8" descr="Une image contenant habits, personne, homme, groupe&#10;&#10;Description générée automatiquement">
            <a:extLst>
              <a:ext uri="{FF2B5EF4-FFF2-40B4-BE49-F238E27FC236}">
                <a16:creationId xmlns:a16="http://schemas.microsoft.com/office/drawing/2014/main" id="{C15B230A-CB79-4E37-82F8-6B5D5DF96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94" y="3250272"/>
            <a:ext cx="6120680" cy="381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0867"/>
      </p:ext>
    </p:extLst>
  </p:cSld>
  <p:clrMapOvr>
    <a:masterClrMapping/>
  </p:clrMapOvr>
</p:sld>
</file>

<file path=ppt/theme/theme1.xml><?xml version="1.0" encoding="utf-8"?>
<a:theme xmlns:a="http://schemas.openxmlformats.org/drawingml/2006/main" name="Colis">
  <a:themeElements>
    <a:clrScheme name="Colis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Colis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lis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Colis</Template>
  <TotalTime>33152</TotalTime>
  <Words>880</Words>
  <Application>Microsoft Office PowerPoint</Application>
  <PresentationFormat>Affichage à l'écran (4:3)</PresentationFormat>
  <Paragraphs>233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Gill Sans MT</vt:lpstr>
      <vt:lpstr>open sans</vt:lpstr>
      <vt:lpstr>Colis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Paul</dc:creator>
  <cp:lastModifiedBy>VENTURI Paul</cp:lastModifiedBy>
  <cp:revision>344</cp:revision>
  <cp:lastPrinted>2024-01-26T18:49:59Z</cp:lastPrinted>
  <dcterms:created xsi:type="dcterms:W3CDTF">2018-09-16T21:15:40Z</dcterms:created>
  <dcterms:modified xsi:type="dcterms:W3CDTF">2025-03-04T11:07:27Z</dcterms:modified>
</cp:coreProperties>
</file>