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notesMasterIdLst>
    <p:notesMasterId r:id="rId12"/>
  </p:notesMasterIdLst>
  <p:handoutMasterIdLst>
    <p:handoutMasterId r:id="rId13"/>
  </p:handoutMasterIdLst>
  <p:sldIdLst>
    <p:sldId id="294" r:id="rId2"/>
    <p:sldId id="272" r:id="rId3"/>
    <p:sldId id="298" r:id="rId4"/>
    <p:sldId id="301" r:id="rId5"/>
    <p:sldId id="302" r:id="rId6"/>
    <p:sldId id="304" r:id="rId7"/>
    <p:sldId id="305" r:id="rId8"/>
    <p:sldId id="274" r:id="rId9"/>
    <p:sldId id="306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  <a:srgbClr val="CC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764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F8EEF-E2E9-4184-9EF2-16A6B5B85FB0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CBEF7-29E0-4BED-AA9A-630B7F43DF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B8226-19CE-4DC3-B0AD-947B2647ECC5}" type="datetimeFigureOut">
              <a:rPr lang="fr-FR" smtClean="0"/>
              <a:t>04/03/2025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93BA6-069A-4E65-9B60-885CFDC21D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509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84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28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62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69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86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44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334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65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19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34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31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90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47D1BE73-29A5-4768-A066-9C5FBD1CC871}"/>
              </a:ext>
            </a:extLst>
          </p:cNvPr>
          <p:cNvSpPr txBox="1"/>
          <p:nvPr/>
        </p:nvSpPr>
        <p:spPr>
          <a:xfrm>
            <a:off x="953201" y="703888"/>
            <a:ext cx="723759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FF"/>
                </a:solidFill>
              </a:rPr>
              <a:t>Assemblée Générale 2022</a:t>
            </a:r>
          </a:p>
          <a:p>
            <a:pPr algn="ctr"/>
            <a:r>
              <a:rPr lang="fr-FR" sz="3200" dirty="0">
                <a:solidFill>
                  <a:srgbClr val="0000FF"/>
                </a:solidFill>
              </a:rPr>
              <a:t>Ligue de Golf </a:t>
            </a:r>
          </a:p>
          <a:p>
            <a:pPr algn="ctr"/>
            <a:r>
              <a:rPr lang="fr-FR" sz="3200" dirty="0">
                <a:solidFill>
                  <a:srgbClr val="0000FF"/>
                </a:solidFill>
              </a:rPr>
              <a:t>Bourgogne Franche-Comté</a:t>
            </a:r>
          </a:p>
          <a:p>
            <a:pPr algn="ctr"/>
            <a:r>
              <a:rPr lang="fr-FR" sz="3600" dirty="0">
                <a:solidFill>
                  <a:srgbClr val="0000FF"/>
                </a:solidFill>
              </a:rPr>
              <a:t> </a:t>
            </a:r>
            <a:r>
              <a:rPr lang="fr-FR" sz="2800" dirty="0">
                <a:solidFill>
                  <a:srgbClr val="0000FF"/>
                </a:solidFill>
              </a:rPr>
              <a:t>du samedi 18-03-2023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CEDCD60-C7B8-4657-8D15-0F1F5D76595A}"/>
              </a:ext>
            </a:extLst>
          </p:cNvPr>
          <p:cNvSpPr txBox="1"/>
          <p:nvPr/>
        </p:nvSpPr>
        <p:spPr>
          <a:xfrm>
            <a:off x="395536" y="5092283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Rapport de la Commission Golf d’Entreprise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FA274271-DC71-E9AC-B5C1-A88BC6090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08908"/>
            <a:ext cx="1384032" cy="16949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5232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784" y="40466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Commission Golf d’Entreprise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342546" y="5056328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2060"/>
                </a:solidFill>
              </a:rPr>
              <a:t>Merci de votre attention</a:t>
            </a:r>
          </a:p>
          <a:p>
            <a:pPr algn="ctr"/>
            <a:r>
              <a:rPr lang="fr-FR" sz="3600" dirty="0">
                <a:solidFill>
                  <a:srgbClr val="002060"/>
                </a:solidFill>
              </a:rPr>
              <a:t>Bon golf 2023</a:t>
            </a:r>
          </a:p>
        </p:txBody>
      </p:sp>
      <p:pic>
        <p:nvPicPr>
          <p:cNvPr id="17" name="Image 16" descr="Une image contenant texte, personne, extérieur, groupe&#10;&#10;Description générée automatiquement">
            <a:extLst>
              <a:ext uri="{FF2B5EF4-FFF2-40B4-BE49-F238E27FC236}">
                <a16:creationId xmlns:a16="http://schemas.microsoft.com/office/drawing/2014/main" id="{2E5B9FC4-2880-4CB6-A4BA-E2582E76D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313924"/>
            <a:ext cx="5206389" cy="347947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A7C057CE-A9C1-A178-F219-A3AD148950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984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784" y="4046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Commission Golf d’Entreprise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BBFA323-C820-4684-BD10-4C9A98979567}"/>
              </a:ext>
            </a:extLst>
          </p:cNvPr>
          <p:cNvSpPr txBox="1"/>
          <p:nvPr/>
        </p:nvSpPr>
        <p:spPr>
          <a:xfrm>
            <a:off x="3131840" y="1343195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00FF"/>
                </a:solidFill>
              </a:rPr>
              <a:t>Evolution  2021 / 2022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0992A70-8847-4778-AD2F-471A888553F5}"/>
              </a:ext>
            </a:extLst>
          </p:cNvPr>
          <p:cNvSpPr txBox="1"/>
          <p:nvPr/>
        </p:nvSpPr>
        <p:spPr>
          <a:xfrm>
            <a:off x="539552" y="1662164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0099"/>
                </a:solidFill>
              </a:rPr>
              <a:t>                               </a:t>
            </a:r>
          </a:p>
          <a:p>
            <a:r>
              <a:rPr lang="fr-FR" sz="2000" dirty="0">
                <a:solidFill>
                  <a:srgbClr val="000099"/>
                </a:solidFill>
              </a:rPr>
              <a:t> En France, le Golf d’Entreprise subit une baisse régulière </a:t>
            </a:r>
            <a:r>
              <a:rPr lang="fr-FR" sz="2000" dirty="0">
                <a:solidFill>
                  <a:srgbClr val="CC0000"/>
                </a:solidFill>
              </a:rPr>
              <a:t>( -0,79 %)</a:t>
            </a:r>
          </a:p>
          <a:p>
            <a:r>
              <a:rPr lang="fr-FR" sz="2000" dirty="0">
                <a:solidFill>
                  <a:srgbClr val="000099"/>
                </a:solidFill>
              </a:rPr>
              <a:t>Pour la  Bourgogne Franche-Comté, la baisse est encore plus accentué </a:t>
            </a:r>
            <a:r>
              <a:rPr lang="fr-FR" sz="2000" dirty="0">
                <a:solidFill>
                  <a:srgbClr val="CC0000"/>
                </a:solidFill>
              </a:rPr>
              <a:t>(-3,19%.) </a:t>
            </a:r>
            <a:r>
              <a:rPr lang="fr-FR" sz="2000" dirty="0">
                <a:solidFill>
                  <a:srgbClr val="000099"/>
                </a:solidFill>
              </a:rPr>
              <a:t>mais compensé par une augmentation des « rattachés » </a:t>
            </a:r>
            <a:r>
              <a:rPr lang="fr-FR" sz="2000" b="1" dirty="0">
                <a:solidFill>
                  <a:srgbClr val="006600"/>
                </a:solidFill>
              </a:rPr>
              <a:t>(+16,47%)</a:t>
            </a:r>
          </a:p>
          <a:p>
            <a:r>
              <a:rPr lang="fr-FR" sz="2000" dirty="0">
                <a:solidFill>
                  <a:srgbClr val="000099"/>
                </a:solidFill>
              </a:rPr>
              <a:t>         </a:t>
            </a:r>
          </a:p>
          <a:p>
            <a:r>
              <a:rPr lang="fr-FR" sz="2000" dirty="0">
                <a:solidFill>
                  <a:srgbClr val="000099"/>
                </a:solidFill>
              </a:rPr>
              <a:t>A noté, la participation à nos compétitions en augmentation : </a:t>
            </a:r>
          </a:p>
          <a:p>
            <a:r>
              <a:rPr lang="fr-FR" sz="2000" dirty="0">
                <a:solidFill>
                  <a:srgbClr val="000099"/>
                </a:solidFill>
              </a:rPr>
              <a:t>Moyenne golfeuses et golfeurs de nos compétition passe de 78 à 85</a:t>
            </a:r>
            <a:r>
              <a:rPr lang="fr-FR" sz="2000" dirty="0">
                <a:solidFill>
                  <a:srgbClr val="006600"/>
                </a:solidFill>
              </a:rPr>
              <a:t>(</a:t>
            </a:r>
            <a:r>
              <a:rPr lang="fr-FR" sz="2000" b="1" dirty="0">
                <a:solidFill>
                  <a:srgbClr val="006600"/>
                </a:solidFill>
              </a:rPr>
              <a:t>+8%)</a:t>
            </a:r>
            <a:endParaRPr lang="fr-FR" sz="1600" b="1" dirty="0">
              <a:solidFill>
                <a:srgbClr val="006600"/>
              </a:solidFill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257348C-D46A-7932-EB90-E702823F4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7C41F8D7-7720-EAB8-FB8B-965570E4E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329993"/>
              </p:ext>
            </p:extLst>
          </p:nvPr>
        </p:nvGraphicFramePr>
        <p:xfrm>
          <a:off x="556959" y="4093644"/>
          <a:ext cx="7704856" cy="2304254"/>
        </p:xfrm>
        <a:graphic>
          <a:graphicData uri="http://schemas.openxmlformats.org/drawingml/2006/table">
            <a:tbl>
              <a:tblPr/>
              <a:tblGrid>
                <a:gridCol w="4721562">
                  <a:extLst>
                    <a:ext uri="{9D8B030D-6E8A-4147-A177-3AD203B41FA5}">
                      <a16:colId xmlns:a16="http://schemas.microsoft.com/office/drawing/2014/main" val="2833542970"/>
                    </a:ext>
                  </a:extLst>
                </a:gridCol>
                <a:gridCol w="993298">
                  <a:extLst>
                    <a:ext uri="{9D8B030D-6E8A-4147-A177-3AD203B41FA5}">
                      <a16:colId xmlns:a16="http://schemas.microsoft.com/office/drawing/2014/main" val="2844846855"/>
                    </a:ext>
                  </a:extLst>
                </a:gridCol>
                <a:gridCol w="1010306">
                  <a:extLst>
                    <a:ext uri="{9D8B030D-6E8A-4147-A177-3AD203B41FA5}">
                      <a16:colId xmlns:a16="http://schemas.microsoft.com/office/drawing/2014/main" val="4101967133"/>
                    </a:ext>
                  </a:extLst>
                </a:gridCol>
                <a:gridCol w="979690">
                  <a:extLst>
                    <a:ext uri="{9D8B030D-6E8A-4147-A177-3AD203B41FA5}">
                      <a16:colId xmlns:a16="http://schemas.microsoft.com/office/drawing/2014/main" val="3545342714"/>
                    </a:ext>
                  </a:extLst>
                </a:gridCol>
              </a:tblGrid>
              <a:tr h="408182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7" marR="7867" marT="786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070523"/>
                  </a:ext>
                </a:extLst>
              </a:tr>
              <a:tr h="408182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Golf Entreprise  Licenciés AS 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-3,19%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966774"/>
                  </a:ext>
                </a:extLst>
              </a:tr>
              <a:tr h="408182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Golf Entreprise  Rattachés (Licencié en Club) 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16,47%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712563"/>
                  </a:ext>
                </a:extLst>
              </a:tr>
              <a:tr h="408182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Golf Entreprise  Ligue BFC 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643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675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4,97%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055611"/>
                  </a:ext>
                </a:extLst>
              </a:tr>
              <a:tr h="263344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7" marR="7867" marT="7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7" marR="7867" marT="7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7" marR="7867" marT="7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7" marR="7867" marT="7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050666"/>
                  </a:ext>
                </a:extLst>
              </a:tr>
              <a:tr h="408182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b="1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GE FFG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20052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19893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-0,79%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1331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784" y="40466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Commission Golf d’Entreprise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257348C-D46A-7932-EB90-E702823F4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1C20A3A0-3F0C-EFD6-115F-B815192AE579}"/>
              </a:ext>
            </a:extLst>
          </p:cNvPr>
          <p:cNvSpPr txBox="1">
            <a:spLocks/>
          </p:cNvSpPr>
          <p:nvPr/>
        </p:nvSpPr>
        <p:spPr>
          <a:xfrm>
            <a:off x="486330" y="2069114"/>
            <a:ext cx="8459372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44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3000" b="1" dirty="0">
                <a:solidFill>
                  <a:srgbClr val="000099"/>
                </a:solidFill>
              </a:rPr>
              <a:t>            Championnat de France 2022</a:t>
            </a:r>
          </a:p>
          <a:p>
            <a:pPr>
              <a:buFont typeface="Arial" panose="020B0604020202020204" pitchFamily="34" charset="0"/>
              <a:buNone/>
            </a:pPr>
            <a:endParaRPr lang="fr-FR" b="1" dirty="0">
              <a:solidFill>
                <a:srgbClr val="000099"/>
              </a:solidFill>
              <a:latin typeface="open sans" panose="020B0606030504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fr-FR" b="1" dirty="0">
                <a:solidFill>
                  <a:srgbClr val="000099"/>
                </a:solidFill>
                <a:latin typeface="open sans" panose="020B0606030504020204" pitchFamily="34" charset="0"/>
              </a:rPr>
              <a:t>2ème Division –</a:t>
            </a:r>
            <a:r>
              <a:rPr lang="fr-FR" dirty="0">
                <a:solidFill>
                  <a:srgbClr val="000099"/>
                </a:solidFill>
                <a:latin typeface="open sans" panose="020B0606030504020204" pitchFamily="34" charset="0"/>
              </a:rPr>
              <a:t> Golf de la Cordelière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>
                <a:solidFill>
                  <a:srgbClr val="000099"/>
                </a:solidFill>
                <a:latin typeface="open sans" panose="020B060603050402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b="1" dirty="0">
                <a:solidFill>
                  <a:srgbClr val="000099"/>
                </a:solidFill>
                <a:latin typeface="open sans" panose="020B0606030504020204" pitchFamily="34" charset="0"/>
              </a:rPr>
              <a:t>2FOPEN-JS25 </a:t>
            </a:r>
            <a:r>
              <a:rPr lang="fr-FR" dirty="0">
                <a:solidFill>
                  <a:srgbClr val="000099"/>
                </a:solidFill>
                <a:latin typeface="open sans" panose="020B0606030504020204" pitchFamily="34" charset="0"/>
              </a:rPr>
              <a:t>devient vice champion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>
                <a:solidFill>
                  <a:srgbClr val="000099"/>
                </a:solidFill>
                <a:latin typeface="open sans" panose="020B0606030504020204" pitchFamily="34" charset="0"/>
              </a:rPr>
              <a:t> de France et monte en 1</a:t>
            </a:r>
            <a:r>
              <a:rPr lang="fr-FR" baseline="30000" dirty="0">
                <a:solidFill>
                  <a:srgbClr val="000099"/>
                </a:solidFill>
                <a:latin typeface="open sans" panose="020B0606030504020204" pitchFamily="34" charset="0"/>
              </a:rPr>
              <a:t>ère</a:t>
            </a:r>
            <a:r>
              <a:rPr lang="fr-FR" dirty="0">
                <a:solidFill>
                  <a:srgbClr val="000099"/>
                </a:solidFill>
                <a:latin typeface="open sans" panose="020B0606030504020204" pitchFamily="34" charset="0"/>
              </a:rPr>
              <a:t> Division</a:t>
            </a:r>
            <a:endParaRPr lang="fr-FR" dirty="0">
              <a:solidFill>
                <a:srgbClr val="000099"/>
              </a:solidFill>
            </a:endParaRPr>
          </a:p>
          <a:p>
            <a:pPr>
              <a:buFont typeface="Arial" panose="020B0604020202020204" pitchFamily="34" charset="0"/>
              <a:buNone/>
            </a:pPr>
            <a:endParaRPr lang="fr-FR" b="1" dirty="0">
              <a:solidFill>
                <a:srgbClr val="000099"/>
              </a:solidFill>
              <a:latin typeface="open sans" panose="020B0606030504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1A3F9A58-C763-865C-0CFE-83CD2FF6C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888" y="3429000"/>
            <a:ext cx="3841576" cy="2881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40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784" y="40466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Commission Golf d’Entreprise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257348C-D46A-7932-EB90-E702823F4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BE385A-5A20-7728-E9BC-DA461B73A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41790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b="1" dirty="0">
                <a:solidFill>
                  <a:srgbClr val="000099"/>
                </a:solidFill>
              </a:rPr>
              <a:t>                   Championnat de France 2022</a:t>
            </a:r>
            <a:endParaRPr lang="fr-FR" sz="1800" b="1" i="0" dirty="0">
              <a:solidFill>
                <a:srgbClr val="000099"/>
              </a:solidFill>
              <a:effectLst/>
              <a:latin typeface="open sans" panose="020B0606030504020204" pitchFamily="34" charset="0"/>
            </a:endParaRPr>
          </a:p>
          <a:p>
            <a:pPr>
              <a:buNone/>
            </a:pPr>
            <a:r>
              <a:rPr lang="fr-FR" sz="18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</a:rPr>
              <a:t>3ème Division</a:t>
            </a:r>
            <a:r>
              <a:rPr lang="fr-FR" sz="18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</a:rPr>
              <a:t> – Golf du Château d’Avoise– </a:t>
            </a:r>
            <a:r>
              <a:rPr lang="fr-FR" sz="1800" i="0" dirty="0">
                <a:solidFill>
                  <a:srgbClr val="000099"/>
                </a:solidFill>
                <a:effectLst/>
                <a:latin typeface="open sans" panose="020B0606030504020204" pitchFamily="34" charset="0"/>
              </a:rPr>
              <a:t>AGJSEP DR Bourgogne est forfait – </a:t>
            </a:r>
            <a:r>
              <a:rPr lang="fr-FR" sz="1800" i="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L’AS</a:t>
            </a:r>
            <a:r>
              <a:rPr lang="fr-FR" sz="1800" i="0" dirty="0">
                <a:solidFill>
                  <a:srgbClr val="000099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r-FR" sz="1800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Sports Réunis Belfortains </a:t>
            </a:r>
            <a:r>
              <a:rPr lang="fr-FR" sz="180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se maintient en 3</a:t>
            </a:r>
            <a:r>
              <a:rPr lang="fr-FR" sz="1800" i="0" baseline="3000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ème</a:t>
            </a:r>
            <a:r>
              <a:rPr lang="fr-FR" sz="180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 division</a:t>
            </a:r>
          </a:p>
          <a:p>
            <a:pPr>
              <a:buNone/>
            </a:pPr>
            <a:endParaRPr lang="fr-FR" sz="1800" b="1" i="0" dirty="0">
              <a:solidFill>
                <a:srgbClr val="000099"/>
              </a:solidFill>
              <a:effectLst/>
              <a:latin typeface="open sans" panose="020B0606030504020204" pitchFamily="34" charset="0"/>
            </a:endParaRPr>
          </a:p>
          <a:p>
            <a:pPr>
              <a:buNone/>
            </a:pPr>
            <a:endParaRPr lang="fr-FR" sz="1800" b="1" i="0" dirty="0">
              <a:solidFill>
                <a:srgbClr val="000099"/>
              </a:solidFill>
              <a:effectLst/>
              <a:latin typeface="open sans" panose="020B0606030504020204" pitchFamily="34" charset="0"/>
            </a:endParaRPr>
          </a:p>
          <a:p>
            <a:pPr>
              <a:buNone/>
            </a:pPr>
            <a:r>
              <a:rPr lang="fr-FR" sz="1800" b="1" i="0" dirty="0">
                <a:solidFill>
                  <a:srgbClr val="000099"/>
                </a:solidFill>
                <a:effectLst/>
                <a:latin typeface="open sans" panose="020B0606030504020204" pitchFamily="34" charset="0"/>
              </a:rPr>
              <a:t>                                                                            Promotion</a:t>
            </a:r>
            <a:r>
              <a:rPr lang="fr-FR" sz="18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</a:rPr>
              <a:t> – Golf d’Orleans Limère –</a:t>
            </a:r>
          </a:p>
          <a:p>
            <a:pPr>
              <a:buNone/>
            </a:pPr>
            <a:r>
              <a:rPr lang="fr-FR" sz="1800" dirty="0">
                <a:solidFill>
                  <a:srgbClr val="000099"/>
                </a:solidFill>
                <a:latin typeface="open sans" panose="020B0606030504020204" pitchFamily="34" charset="0"/>
              </a:rPr>
              <a:t>                                                                    </a:t>
            </a:r>
            <a:r>
              <a:rPr lang="fr-FR" sz="1800" b="0" i="0" dirty="0">
                <a:solidFill>
                  <a:srgbClr val="000099"/>
                </a:solidFill>
                <a:effectLst/>
                <a:latin typeface="open sans" panose="020B0606030504020204" pitchFamily="34" charset="0"/>
              </a:rPr>
              <a:t>         </a:t>
            </a:r>
            <a:r>
              <a:rPr lang="fr-FR" sz="1800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ASCAP Sochaux </a:t>
            </a:r>
            <a:r>
              <a:rPr lang="fr-FR" sz="180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réussit à monter</a:t>
            </a:r>
          </a:p>
          <a:p>
            <a:pPr>
              <a:buNone/>
            </a:pPr>
            <a:r>
              <a:rPr lang="fr-FR" sz="180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                                                                             en 3</a:t>
            </a:r>
            <a:r>
              <a:rPr lang="fr-FR" sz="1800" i="0" baseline="3000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ème</a:t>
            </a:r>
            <a:r>
              <a:rPr lang="fr-FR" sz="180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 division </a:t>
            </a:r>
            <a:r>
              <a:rPr lang="fr-FR" sz="1800" i="0" dirty="0">
                <a:solidFill>
                  <a:srgbClr val="000099"/>
                </a:solidFill>
                <a:effectLst/>
                <a:latin typeface="open sans" panose="020B0606030504020204" pitchFamily="34" charset="0"/>
              </a:rPr>
              <a:t>…en battant le leader</a:t>
            </a:r>
          </a:p>
          <a:p>
            <a:pPr>
              <a:buNone/>
            </a:pPr>
            <a:r>
              <a:rPr lang="fr-FR" sz="1800" dirty="0">
                <a:solidFill>
                  <a:srgbClr val="000099"/>
                </a:solidFill>
                <a:latin typeface="open sans" panose="020B0606030504020204" pitchFamily="34" charset="0"/>
              </a:rPr>
              <a:t>                                                                         </a:t>
            </a:r>
            <a:r>
              <a:rPr lang="fr-FR" sz="1800" i="0" dirty="0">
                <a:solidFill>
                  <a:srgbClr val="000099"/>
                </a:solidFill>
                <a:effectLst/>
                <a:latin typeface="open sans" panose="020B0606030504020204" pitchFamily="34" charset="0"/>
              </a:rPr>
              <a:t>      après 2 tours (As Digital Group)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 descr="Une image contenant herbe, ciel, extérieur, personne&#10;&#10;Description générée automatiquement">
            <a:extLst>
              <a:ext uri="{FF2B5EF4-FFF2-40B4-BE49-F238E27FC236}">
                <a16:creationId xmlns:a16="http://schemas.microsoft.com/office/drawing/2014/main" id="{79AE8634-F2DA-DB9D-3909-EB72986C7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76" y="2966607"/>
            <a:ext cx="3592016" cy="32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733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784" y="40466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Commission Golf d’Entreprise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257348C-D46A-7932-EB90-E702823F4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2CB822-2146-10C2-840E-83BFFE818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5733256"/>
            <a:ext cx="8496944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000" b="1" dirty="0">
                <a:solidFill>
                  <a:srgbClr val="000099"/>
                </a:solidFill>
              </a:rPr>
              <a:t>Finale Coupe de France:  </a:t>
            </a:r>
            <a:r>
              <a:rPr lang="fr-FR" sz="2000" dirty="0">
                <a:solidFill>
                  <a:srgbClr val="000099"/>
                </a:solidFill>
              </a:rPr>
              <a:t>Golf de Grand Avignon – Pas de participation de BFC suite au forfait de 2fopen25 </a:t>
            </a:r>
            <a:r>
              <a:rPr lang="fr-FR" sz="2000" i="1" dirty="0">
                <a:solidFill>
                  <a:srgbClr val="000099"/>
                </a:solidFill>
              </a:rPr>
              <a:t> (déjà de sortie au Fédéral)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0D5D0E2-2FCF-1E3F-CE58-3287A2153165}"/>
              </a:ext>
            </a:extLst>
          </p:cNvPr>
          <p:cNvSpPr txBox="1">
            <a:spLocks/>
          </p:cNvSpPr>
          <p:nvPr/>
        </p:nvSpPr>
        <p:spPr>
          <a:xfrm>
            <a:off x="288468" y="2021344"/>
            <a:ext cx="8686800" cy="13707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44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800" b="1" dirty="0">
                <a:solidFill>
                  <a:srgbClr val="000099"/>
                </a:solidFill>
              </a:rPr>
              <a:t>Finale du Fédéral 2022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dirty="0">
                <a:solidFill>
                  <a:srgbClr val="000099"/>
                </a:solidFill>
              </a:rPr>
              <a:t>Golf de Saumane les 10 et 11 septembre 2022</a:t>
            </a:r>
          </a:p>
          <a:p>
            <a:pPr>
              <a:buFont typeface="Arial" panose="020B0604020202020204" pitchFamily="34" charset="0"/>
              <a:buNone/>
            </a:pPr>
            <a:r>
              <a:rPr lang="fr-FR" sz="2000" b="1" dirty="0">
                <a:solidFill>
                  <a:srgbClr val="000099"/>
                </a:solidFill>
              </a:rPr>
              <a:t>7</a:t>
            </a:r>
            <a:r>
              <a:rPr lang="fr-FR" sz="2000" b="1" baseline="30000" dirty="0">
                <a:solidFill>
                  <a:srgbClr val="000099"/>
                </a:solidFill>
              </a:rPr>
              <a:t>ème</a:t>
            </a:r>
            <a:r>
              <a:rPr lang="fr-FR" sz="2000" b="1" dirty="0">
                <a:solidFill>
                  <a:srgbClr val="000099"/>
                </a:solidFill>
              </a:rPr>
              <a:t> en Brut sur 10 ligues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F7DDB0B-A869-3EF7-25B3-D4B32C6F913C}"/>
              </a:ext>
            </a:extLst>
          </p:cNvPr>
          <p:cNvSpPr txBox="1"/>
          <p:nvPr/>
        </p:nvSpPr>
        <p:spPr>
          <a:xfrm>
            <a:off x="323528" y="3745972"/>
            <a:ext cx="473728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i="1" dirty="0">
                <a:solidFill>
                  <a:srgbClr val="000099"/>
                </a:solidFill>
                <a:effectLst/>
              </a:rPr>
              <a:t>Equipe de Ligue BFC </a:t>
            </a:r>
            <a:r>
              <a:rPr lang="fr-FR" sz="1600" i="1" dirty="0">
                <a:solidFill>
                  <a:srgbClr val="000099"/>
                </a:solidFill>
                <a:effectLst/>
              </a:rPr>
              <a:t>: </a:t>
            </a:r>
            <a:r>
              <a:rPr lang="fr-FR" sz="1600" i="1" dirty="0">
                <a:solidFill>
                  <a:srgbClr val="000099"/>
                </a:solidFill>
              </a:rPr>
              <a:t>De gauche à Droite</a:t>
            </a:r>
          </a:p>
          <a:p>
            <a:r>
              <a:rPr lang="fr-FR" sz="1600" i="1" dirty="0">
                <a:solidFill>
                  <a:srgbClr val="000099"/>
                </a:solidFill>
              </a:rPr>
              <a:t>Stéphane FERAL -2FOPEN-JS25 – (</a:t>
            </a:r>
            <a:r>
              <a:rPr lang="fr-FR" sz="1600" b="1" i="1" dirty="0">
                <a:solidFill>
                  <a:srgbClr val="000099"/>
                </a:solidFill>
              </a:rPr>
              <a:t>4</a:t>
            </a:r>
            <a:r>
              <a:rPr lang="fr-FR" sz="1600" b="1" i="1" baseline="30000" dirty="0">
                <a:solidFill>
                  <a:srgbClr val="000099"/>
                </a:solidFill>
              </a:rPr>
              <a:t>ème</a:t>
            </a:r>
            <a:r>
              <a:rPr lang="fr-FR" sz="1600" b="1" i="1" dirty="0">
                <a:solidFill>
                  <a:srgbClr val="000099"/>
                </a:solidFill>
              </a:rPr>
              <a:t> Hommes)</a:t>
            </a:r>
          </a:p>
          <a:p>
            <a:r>
              <a:rPr lang="fr-FR" sz="1600" i="1" dirty="0">
                <a:solidFill>
                  <a:srgbClr val="000099"/>
                </a:solidFill>
              </a:rPr>
              <a:t>Laurent BOURDAUDUCQ</a:t>
            </a:r>
            <a:r>
              <a:rPr lang="fr-FR" sz="1600" i="1" dirty="0">
                <a:solidFill>
                  <a:srgbClr val="000099"/>
                </a:solidFill>
                <a:effectLst/>
              </a:rPr>
              <a:t> </a:t>
            </a:r>
            <a:r>
              <a:rPr lang="fr-FR" sz="1600" i="1" dirty="0">
                <a:solidFill>
                  <a:srgbClr val="000099"/>
                </a:solidFill>
              </a:rPr>
              <a:t>– SRB</a:t>
            </a:r>
          </a:p>
          <a:p>
            <a:r>
              <a:rPr lang="fr-FR" sz="1600" i="1" dirty="0">
                <a:solidFill>
                  <a:srgbClr val="000099"/>
                </a:solidFill>
              </a:rPr>
              <a:t>Jean-Luc PAUL - 2FOPEN-JS25</a:t>
            </a:r>
          </a:p>
          <a:p>
            <a:r>
              <a:rPr lang="fr-FR" sz="1600" i="1" dirty="0">
                <a:solidFill>
                  <a:srgbClr val="000099"/>
                </a:solidFill>
              </a:rPr>
              <a:t>Florent BOURGEOIS -2FOPEN-JS25</a:t>
            </a:r>
          </a:p>
          <a:p>
            <a:r>
              <a:rPr lang="fr-FR" sz="1600" i="1" dirty="0">
                <a:solidFill>
                  <a:srgbClr val="000099"/>
                </a:solidFill>
              </a:rPr>
              <a:t>Laurence BESANCON – 2FOPENJS25 (</a:t>
            </a:r>
            <a:r>
              <a:rPr lang="fr-FR" sz="1600" b="1" i="1" dirty="0">
                <a:solidFill>
                  <a:srgbClr val="000099"/>
                </a:solidFill>
              </a:rPr>
              <a:t>9</a:t>
            </a:r>
            <a:r>
              <a:rPr lang="fr-FR" sz="1600" b="1" i="1" baseline="30000" dirty="0">
                <a:solidFill>
                  <a:srgbClr val="000099"/>
                </a:solidFill>
              </a:rPr>
              <a:t>ème</a:t>
            </a:r>
            <a:r>
              <a:rPr lang="fr-FR" sz="1600" b="1" i="1" dirty="0">
                <a:solidFill>
                  <a:srgbClr val="000099"/>
                </a:solidFill>
              </a:rPr>
              <a:t> Dames)</a:t>
            </a:r>
            <a:br>
              <a:rPr lang="fr-FR" sz="1600" i="1" dirty="0">
                <a:solidFill>
                  <a:srgbClr val="000099"/>
                </a:solidFill>
              </a:rPr>
            </a:br>
            <a:endParaRPr lang="fr-FR" sz="1600" i="1" dirty="0">
              <a:solidFill>
                <a:srgbClr val="000099"/>
              </a:solidFill>
            </a:endParaRPr>
          </a:p>
          <a:p>
            <a:br>
              <a:rPr lang="fr-FR" sz="1600" i="1" dirty="0">
                <a:solidFill>
                  <a:srgbClr val="000000"/>
                </a:solidFill>
                <a:effectLst/>
              </a:rPr>
            </a:br>
            <a:endParaRPr lang="fr-FR" sz="1600" i="1" dirty="0">
              <a:solidFill>
                <a:srgbClr val="000000"/>
              </a:solidFill>
              <a:effectLst/>
            </a:endParaRPr>
          </a:p>
          <a:p>
            <a:br>
              <a:rPr lang="fr-FR" sz="1600" i="1" dirty="0">
                <a:solidFill>
                  <a:srgbClr val="000000"/>
                </a:solidFill>
                <a:effectLst/>
              </a:rPr>
            </a:br>
            <a:endParaRPr lang="fr-FR" sz="16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355EEE3-F56A-BEB6-2409-9F91AEC55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38061"/>
            <a:ext cx="3467377" cy="3396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857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784" y="40466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Commission Golf d’Entreprise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257348C-D46A-7932-EB90-E702823F4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 2" descr="Une image contenant personne, extérieur, ciel, homme&#10;&#10;Description générée automatiquement">
            <a:extLst>
              <a:ext uri="{FF2B5EF4-FFF2-40B4-BE49-F238E27FC236}">
                <a16:creationId xmlns:a16="http://schemas.microsoft.com/office/drawing/2014/main" id="{FCD69FE7-F16E-0081-BE76-841940E3EE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75" y="3323668"/>
            <a:ext cx="2095340" cy="3335833"/>
          </a:xfrm>
          <a:prstGeom prst="rect">
            <a:avLst/>
          </a:prstGeom>
        </p:spPr>
      </p:pic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BD13192-C452-5B2E-A384-2D0601A8C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43195"/>
            <a:ext cx="8443664" cy="55148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fr-FR" sz="2400" b="1" dirty="0">
                <a:solidFill>
                  <a:srgbClr val="000099"/>
                </a:solidFill>
              </a:rPr>
              <a:t>33</a:t>
            </a:r>
            <a:r>
              <a:rPr lang="fr-FR" sz="2400" b="1" baseline="30000" dirty="0">
                <a:solidFill>
                  <a:srgbClr val="000099"/>
                </a:solidFill>
              </a:rPr>
              <a:t>ème</a:t>
            </a:r>
            <a:r>
              <a:rPr lang="fr-FR" sz="2400" b="1" dirty="0">
                <a:solidFill>
                  <a:srgbClr val="000099"/>
                </a:solidFill>
              </a:rPr>
              <a:t> Coupe Nationale des Présidents d’AS  d’Entreprise  </a:t>
            </a:r>
          </a:p>
          <a:p>
            <a:pPr marL="0" indent="0" algn="ctr">
              <a:buNone/>
            </a:pPr>
            <a:r>
              <a:rPr lang="fr-FR" sz="2000" b="1" dirty="0">
                <a:solidFill>
                  <a:srgbClr val="000099"/>
                </a:solidFill>
              </a:rPr>
              <a:t>19 mars 2022        Golf de Saint Jean de Monts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99"/>
                </a:solidFill>
              </a:rPr>
              <a:t>La Bourgogne Franche-Comté était représentée par </a:t>
            </a:r>
            <a:r>
              <a:rPr lang="fr-FR" sz="2000" b="1" dirty="0">
                <a:solidFill>
                  <a:srgbClr val="000099"/>
                </a:solidFill>
              </a:rPr>
              <a:t>4 présidents 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rgbClr val="000099"/>
                </a:solidFill>
              </a:rPr>
              <a:t>                            sur les </a:t>
            </a:r>
            <a:r>
              <a:rPr lang="fr-FR" sz="2000" b="1" dirty="0">
                <a:solidFill>
                  <a:srgbClr val="000099"/>
                </a:solidFill>
              </a:rPr>
              <a:t>88</a:t>
            </a:r>
            <a:r>
              <a:rPr lang="fr-FR" sz="2000" dirty="0">
                <a:solidFill>
                  <a:srgbClr val="000099"/>
                </a:solidFill>
              </a:rPr>
              <a:t> présents pour </a:t>
            </a:r>
            <a:r>
              <a:rPr lang="fr-FR" sz="2000" b="1" dirty="0">
                <a:solidFill>
                  <a:srgbClr val="000099"/>
                </a:solidFill>
              </a:rPr>
              <a:t>800 AS d’entreprise</a:t>
            </a:r>
            <a:endParaRPr lang="fr-FR" sz="2000" dirty="0">
              <a:solidFill>
                <a:srgbClr val="000099"/>
              </a:solidFill>
            </a:endParaRPr>
          </a:p>
          <a:p>
            <a:pPr marL="0" indent="0" algn="r">
              <a:buNone/>
            </a:pPr>
            <a:r>
              <a:rPr lang="fr-FR" sz="2400" dirty="0">
                <a:solidFill>
                  <a:srgbClr val="000099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fr-FR" sz="2400" dirty="0">
                <a:solidFill>
                  <a:srgbClr val="000099"/>
                </a:solidFill>
              </a:rPr>
              <a:t>                     </a:t>
            </a:r>
            <a:r>
              <a:rPr lang="fr-FR" sz="2400" b="1" dirty="0">
                <a:solidFill>
                  <a:srgbClr val="000099"/>
                </a:solidFill>
              </a:rPr>
              <a:t>Stéphane Feral (2fopen-25) remporte le titre </a:t>
            </a:r>
          </a:p>
          <a:p>
            <a:pPr marL="0" indent="0" algn="ctr">
              <a:buNone/>
            </a:pPr>
            <a:r>
              <a:rPr lang="fr-FR" sz="2400" b="1" dirty="0">
                <a:solidFill>
                  <a:srgbClr val="000099"/>
                </a:solidFill>
              </a:rPr>
              <a:t>                   pour la 2</a:t>
            </a:r>
            <a:r>
              <a:rPr lang="fr-FR" sz="2400" b="1" baseline="30000" dirty="0">
                <a:solidFill>
                  <a:srgbClr val="000099"/>
                </a:solidFill>
              </a:rPr>
              <a:t>ème</a:t>
            </a:r>
            <a:r>
              <a:rPr lang="fr-FR" sz="2400" b="1" dirty="0">
                <a:solidFill>
                  <a:srgbClr val="000099"/>
                </a:solidFill>
              </a:rPr>
              <a:t> fois (2020-2022)…</a:t>
            </a:r>
          </a:p>
          <a:p>
            <a:pPr marL="0" indent="0" algn="ctr">
              <a:buNone/>
            </a:pPr>
            <a:r>
              <a:rPr lang="fr-FR" sz="2400" i="1" dirty="0">
                <a:solidFill>
                  <a:srgbClr val="000099"/>
                </a:solidFill>
              </a:rPr>
              <a:t>              … et vice champion en 2021</a:t>
            </a:r>
          </a:p>
          <a:p>
            <a:pPr marL="0" indent="0" algn="ctr">
              <a:buNone/>
            </a:pPr>
            <a:r>
              <a:rPr lang="fr-FR" sz="2400" b="1" i="1" dirty="0">
                <a:solidFill>
                  <a:srgbClr val="FF0000"/>
                </a:solidFill>
              </a:rPr>
              <a:t>                      </a:t>
            </a:r>
            <a:r>
              <a:rPr lang="fr-FR" sz="2400" dirty="0"/>
              <a:t>  </a:t>
            </a:r>
            <a:endParaRPr lang="fr-FR" sz="14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9550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784" y="40466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Commission Golf d’Entreprise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257348C-D46A-7932-EB90-E702823F4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8BAECF6-1C01-9692-3028-84D18E3BF968}"/>
              </a:ext>
            </a:extLst>
          </p:cNvPr>
          <p:cNvSpPr txBox="1"/>
          <p:nvPr/>
        </p:nvSpPr>
        <p:spPr>
          <a:xfrm>
            <a:off x="2931403" y="1014506"/>
            <a:ext cx="52260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i="0" dirty="0">
                <a:solidFill>
                  <a:srgbClr val="0000FF"/>
                </a:solidFill>
                <a:effectLst/>
                <a:latin typeface="open sans"/>
              </a:rPr>
              <a:t>Championnat de Ligue 2022</a:t>
            </a:r>
            <a:endParaRPr lang="fr-FR" sz="2400" b="0" i="0" dirty="0">
              <a:solidFill>
                <a:srgbClr val="0000FF"/>
              </a:solidFill>
              <a:effectLst/>
              <a:latin typeface="open sans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B5F1B6B-E79D-7FF7-D301-E37CBB148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6075" y="1382853"/>
            <a:ext cx="6696744" cy="3693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1800" dirty="0">
                <a:solidFill>
                  <a:srgbClr val="0000FF"/>
                </a:solidFill>
              </a:rPr>
              <a:t>Avec la participation d’EBGolf et de FCGE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7DCE613-36DD-4E7C-735C-452022628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760" y="1828596"/>
            <a:ext cx="88924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2000" dirty="0">
                <a:solidFill>
                  <a:srgbClr val="C00000"/>
                </a:solidFill>
                <a:latin typeface="Arial" panose="020B0604020202020204" pitchFamily="34" charset="0"/>
                <a:cs typeface="Arial" pitchFamily="34" charset="0"/>
              </a:rPr>
              <a:t>    </a:t>
            </a:r>
            <a:r>
              <a:rPr lang="fr-FR" altLang="fr-FR" sz="2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Compétitions en Franche-Comté et 4 en Bourgogne + la Finale</a:t>
            </a:r>
          </a:p>
          <a:p>
            <a:pPr algn="ctr"/>
            <a:r>
              <a:rPr lang="fr-FR" altLang="fr-FR" sz="2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271 participants dont 49 féminines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B37A8B5-FD9C-5E7E-E2E2-A779CBA9E04E}"/>
              </a:ext>
            </a:extLst>
          </p:cNvPr>
          <p:cNvSpPr txBox="1"/>
          <p:nvPr/>
        </p:nvSpPr>
        <p:spPr>
          <a:xfrm>
            <a:off x="0" y="2665892"/>
            <a:ext cx="85223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0000FF"/>
                </a:solidFill>
                <a:effectLst/>
                <a:latin typeface="open sans"/>
              </a:rPr>
              <a:t>Finale régionale 2022 - </a:t>
            </a:r>
            <a:r>
              <a:rPr lang="fr-FR" sz="1400" b="1" i="0" dirty="0">
                <a:solidFill>
                  <a:srgbClr val="0000FF"/>
                </a:solidFill>
                <a:effectLst/>
                <a:latin typeface="open sans"/>
              </a:rPr>
              <a:t>Golf du Château de Bournel      </a:t>
            </a:r>
            <a:r>
              <a:rPr lang="fr-FR" sz="1400" dirty="0">
                <a:solidFill>
                  <a:srgbClr val="0000FF"/>
                </a:solidFill>
                <a:latin typeface="open sans"/>
              </a:rPr>
              <a:t>S</a:t>
            </a:r>
            <a:r>
              <a:rPr lang="fr-FR" sz="1400" i="0" dirty="0">
                <a:solidFill>
                  <a:srgbClr val="0000FF"/>
                </a:solidFill>
                <a:effectLst/>
                <a:latin typeface="open sans"/>
              </a:rPr>
              <a:t>amedi 16 octobre 2022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9A06279-5C2A-DEB8-2A44-40217A624A5C}"/>
              </a:ext>
            </a:extLst>
          </p:cNvPr>
          <p:cNvSpPr txBox="1"/>
          <p:nvPr/>
        </p:nvSpPr>
        <p:spPr>
          <a:xfrm>
            <a:off x="0" y="3083609"/>
            <a:ext cx="891509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b="1" i="0" dirty="0">
                <a:solidFill>
                  <a:srgbClr val="565656"/>
                </a:solidFill>
                <a:effectLst/>
                <a:latin typeface="open sans"/>
              </a:rPr>
              <a:t>Nos champions 2022</a:t>
            </a:r>
            <a:br>
              <a:rPr lang="fr-FR" dirty="0"/>
            </a:br>
            <a:r>
              <a:rPr lang="fr-FR" sz="1600" b="0" i="0" dirty="0">
                <a:solidFill>
                  <a:srgbClr val="565656"/>
                </a:solidFill>
                <a:effectLst/>
                <a:latin typeface="open sans"/>
              </a:rPr>
              <a:t>Dames : </a:t>
            </a:r>
            <a:r>
              <a:rPr lang="fr-FR" sz="1600" b="1" i="0" dirty="0">
                <a:solidFill>
                  <a:srgbClr val="0000FF"/>
                </a:solidFill>
                <a:effectLst/>
                <a:latin typeface="open sans"/>
              </a:rPr>
              <a:t>Agnès PELLEGRINI de AS Orange GE BFC </a:t>
            </a:r>
            <a:br>
              <a:rPr lang="fr-FR" sz="1600" b="1" dirty="0">
                <a:solidFill>
                  <a:srgbClr val="0000FF"/>
                </a:solidFill>
              </a:rPr>
            </a:br>
            <a:r>
              <a:rPr lang="fr-FR" sz="1600" b="0" i="0" dirty="0">
                <a:solidFill>
                  <a:srgbClr val="565656"/>
                </a:solidFill>
                <a:effectLst/>
                <a:latin typeface="open sans"/>
              </a:rPr>
              <a:t>Messieurs : </a:t>
            </a:r>
            <a:r>
              <a:rPr lang="fr-FR" sz="1600" b="1" i="0" dirty="0">
                <a:solidFill>
                  <a:srgbClr val="0000FF"/>
                </a:solidFill>
                <a:effectLst/>
                <a:latin typeface="open sans"/>
              </a:rPr>
              <a:t>Stéphane FERAL de 2fopen- 25</a:t>
            </a:r>
          </a:p>
          <a:p>
            <a:endParaRPr lang="fr-FR" b="1" dirty="0">
              <a:solidFill>
                <a:srgbClr val="0000FF"/>
              </a:solidFill>
              <a:latin typeface="open sans"/>
            </a:endParaRPr>
          </a:p>
          <a:p>
            <a:endParaRPr lang="fr-FR" b="1" dirty="0">
              <a:solidFill>
                <a:srgbClr val="0000FF"/>
              </a:solidFill>
              <a:latin typeface="open sans"/>
            </a:endParaRPr>
          </a:p>
          <a:p>
            <a:endParaRPr lang="fr-FR" b="1" dirty="0">
              <a:solidFill>
                <a:srgbClr val="0000FF"/>
              </a:solidFill>
              <a:latin typeface="open sans"/>
            </a:endParaRPr>
          </a:p>
          <a:p>
            <a:endParaRPr lang="fr-FR" b="1" dirty="0">
              <a:solidFill>
                <a:srgbClr val="0000FF"/>
              </a:solidFill>
              <a:latin typeface="open sans"/>
            </a:endParaRPr>
          </a:p>
          <a:p>
            <a:endParaRPr lang="fr-FR" b="1" dirty="0">
              <a:solidFill>
                <a:srgbClr val="0000FF"/>
              </a:solidFill>
              <a:latin typeface="open sans"/>
            </a:endParaRPr>
          </a:p>
          <a:p>
            <a:endParaRPr lang="fr-FR" dirty="0"/>
          </a:p>
          <a:p>
            <a:br>
              <a:rPr lang="fr-FR" dirty="0"/>
            </a:br>
            <a:endParaRPr lang="fr-FR" dirty="0"/>
          </a:p>
          <a:p>
            <a:br>
              <a:rPr lang="fr-FR" dirty="0"/>
            </a:br>
            <a:r>
              <a:rPr lang="fr-FR" sz="1600" b="0" i="0" dirty="0">
                <a:solidFill>
                  <a:srgbClr val="565656"/>
                </a:solidFill>
                <a:effectLst/>
                <a:latin typeface="open sans"/>
              </a:rPr>
              <a:t>Equipes :</a:t>
            </a:r>
            <a:r>
              <a:rPr lang="fr-FR" sz="1600" b="1" i="0" dirty="0">
                <a:solidFill>
                  <a:srgbClr val="0000FF"/>
                </a:solidFill>
                <a:effectLst/>
                <a:latin typeface="open sans"/>
              </a:rPr>
              <a:t>     2FOPEN-JS25 (2021-2020-2022)</a:t>
            </a:r>
          </a:p>
        </p:txBody>
      </p:sp>
      <p:pic>
        <p:nvPicPr>
          <p:cNvPr id="9" name="Image 8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A28D1843-8492-4275-C1E5-55011CF3B2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021067"/>
            <a:ext cx="1934135" cy="3428999"/>
          </a:xfrm>
          <a:prstGeom prst="rect">
            <a:avLst/>
          </a:prstGeom>
        </p:spPr>
      </p:pic>
      <p:pic>
        <p:nvPicPr>
          <p:cNvPr id="10" name="Image 9" descr="Une image contenant personne, intérieur, posant, groupe&#10;&#10;Description générée automatiquement">
            <a:extLst>
              <a:ext uri="{FF2B5EF4-FFF2-40B4-BE49-F238E27FC236}">
                <a16:creationId xmlns:a16="http://schemas.microsoft.com/office/drawing/2014/main" id="{A0228EF2-4B5C-B6CC-DB75-06379884B7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38" y="3960414"/>
            <a:ext cx="3879344" cy="224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938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784" y="40466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Commission Golf d’Entreprise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879812" y="1122800"/>
            <a:ext cx="49325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0099"/>
                </a:solidFill>
              </a:rPr>
              <a:t>Calendrier FFG 2023</a:t>
            </a:r>
            <a:br>
              <a:rPr lang="fr-FR" sz="2800" b="1" dirty="0">
                <a:solidFill>
                  <a:srgbClr val="000099"/>
                </a:solidFill>
              </a:rPr>
            </a:br>
            <a:endParaRPr lang="fr-FR" sz="2800" b="1" dirty="0">
              <a:solidFill>
                <a:srgbClr val="000099"/>
              </a:solidFill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AC53ED6E-86F9-4468-82C1-F5CEB5CA3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717044"/>
              </p:ext>
            </p:extLst>
          </p:nvPr>
        </p:nvGraphicFramePr>
        <p:xfrm>
          <a:off x="529012" y="2566084"/>
          <a:ext cx="7776864" cy="1685132"/>
        </p:xfrm>
        <a:graphic>
          <a:graphicData uri="http://schemas.openxmlformats.org/drawingml/2006/table">
            <a:tbl>
              <a:tblPr/>
              <a:tblGrid>
                <a:gridCol w="995086">
                  <a:extLst>
                    <a:ext uri="{9D8B030D-6E8A-4147-A177-3AD203B41FA5}">
                      <a16:colId xmlns:a16="http://schemas.microsoft.com/office/drawing/2014/main" val="2151023536"/>
                    </a:ext>
                  </a:extLst>
                </a:gridCol>
                <a:gridCol w="2029250">
                  <a:extLst>
                    <a:ext uri="{9D8B030D-6E8A-4147-A177-3AD203B41FA5}">
                      <a16:colId xmlns:a16="http://schemas.microsoft.com/office/drawing/2014/main" val="3021902093"/>
                    </a:ext>
                  </a:extLst>
                </a:gridCol>
                <a:gridCol w="2654453">
                  <a:extLst>
                    <a:ext uri="{9D8B030D-6E8A-4147-A177-3AD203B41FA5}">
                      <a16:colId xmlns:a16="http://schemas.microsoft.com/office/drawing/2014/main" val="269970345"/>
                    </a:ext>
                  </a:extLst>
                </a:gridCol>
                <a:gridCol w="2098075">
                  <a:extLst>
                    <a:ext uri="{9D8B030D-6E8A-4147-A177-3AD203B41FA5}">
                      <a16:colId xmlns:a16="http://schemas.microsoft.com/office/drawing/2014/main" val="2216274721"/>
                    </a:ext>
                  </a:extLst>
                </a:gridCol>
              </a:tblGrid>
              <a:tr h="4212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Du 05 au 08 mai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1ère division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Toulouse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894627"/>
                  </a:ext>
                </a:extLst>
              </a:tr>
              <a:tr h="4212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Du 05 au 08 mai 2023</a:t>
                      </a:r>
                      <a:endParaRPr lang="fr-FR" sz="1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2ème division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Domangère</a:t>
                      </a:r>
                      <a:endParaRPr lang="fr-FR" sz="1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532317"/>
                  </a:ext>
                </a:extLst>
              </a:tr>
              <a:tr h="4212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Du 05 au 08 mai 2023</a:t>
                      </a:r>
                      <a:endParaRPr lang="fr-FR" sz="1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3ème division : Poule 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Valence St Dizier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03343"/>
                  </a:ext>
                </a:extLst>
              </a:tr>
              <a:tr h="4212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Du 05 au 08 mai 2023</a:t>
                      </a:r>
                      <a:endParaRPr lang="fr-FR" sz="1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Promotion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Montgriffon</a:t>
                      </a:r>
                      <a:endParaRPr lang="fr-FR" sz="1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139909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7979FBA7-DED6-4031-87E5-9B5A8D4CF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037281"/>
              </p:ext>
            </p:extLst>
          </p:nvPr>
        </p:nvGraphicFramePr>
        <p:xfrm>
          <a:off x="529012" y="4336181"/>
          <a:ext cx="7776864" cy="1294047"/>
        </p:xfrm>
        <a:graphic>
          <a:graphicData uri="http://schemas.openxmlformats.org/drawingml/2006/table">
            <a:tbl>
              <a:tblPr/>
              <a:tblGrid>
                <a:gridCol w="995086">
                  <a:extLst>
                    <a:ext uri="{9D8B030D-6E8A-4147-A177-3AD203B41FA5}">
                      <a16:colId xmlns:a16="http://schemas.microsoft.com/office/drawing/2014/main" val="68921459"/>
                    </a:ext>
                  </a:extLst>
                </a:gridCol>
                <a:gridCol w="2029250">
                  <a:extLst>
                    <a:ext uri="{9D8B030D-6E8A-4147-A177-3AD203B41FA5}">
                      <a16:colId xmlns:a16="http://schemas.microsoft.com/office/drawing/2014/main" val="2243260502"/>
                    </a:ext>
                  </a:extLst>
                </a:gridCol>
                <a:gridCol w="2654453">
                  <a:extLst>
                    <a:ext uri="{9D8B030D-6E8A-4147-A177-3AD203B41FA5}">
                      <a16:colId xmlns:a16="http://schemas.microsoft.com/office/drawing/2014/main" val="972667471"/>
                    </a:ext>
                  </a:extLst>
                </a:gridCol>
                <a:gridCol w="2098075">
                  <a:extLst>
                    <a:ext uri="{9D8B030D-6E8A-4147-A177-3AD203B41FA5}">
                      <a16:colId xmlns:a16="http://schemas.microsoft.com/office/drawing/2014/main" val="2914380575"/>
                    </a:ext>
                  </a:extLst>
                </a:gridCol>
              </a:tblGrid>
              <a:tr h="3117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Ligue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29 avril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Qualif de coupe de France T1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Val de </a:t>
                      </a:r>
                      <a:r>
                        <a:rPr lang="fr-FR" sz="1400" b="0" i="0" u="none" strike="noStrike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Sorne</a:t>
                      </a:r>
                      <a:endParaRPr lang="fr-FR" sz="14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582032"/>
                  </a:ext>
                </a:extLst>
              </a:tr>
              <a:tr h="3117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Ligue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13 mai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Qualif de coupe de France T2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Château d’Avoise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231848"/>
                  </a:ext>
                </a:extLst>
              </a:tr>
              <a:tr h="35870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25 au 27 aout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Finale FEDERAL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Tours </a:t>
                      </a:r>
                      <a:r>
                        <a:rPr lang="fr-FR" sz="1400" b="0" i="0" u="none" strike="noStrike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Ardrée</a:t>
                      </a:r>
                      <a:endParaRPr lang="fr-FR" sz="14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740383"/>
                  </a:ext>
                </a:extLst>
              </a:tr>
              <a:tr h="3117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08 au 10 septembre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Finale Coupe de France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Vichy-Montpensier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32866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76D522BE-5AA6-4E2B-B329-1913435891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688350"/>
              </p:ext>
            </p:extLst>
          </p:nvPr>
        </p:nvGraphicFramePr>
        <p:xfrm>
          <a:off x="539552" y="5735200"/>
          <a:ext cx="7776864" cy="820451"/>
        </p:xfrm>
        <a:graphic>
          <a:graphicData uri="http://schemas.openxmlformats.org/drawingml/2006/table">
            <a:tbl>
              <a:tblPr/>
              <a:tblGrid>
                <a:gridCol w="995086">
                  <a:extLst>
                    <a:ext uri="{9D8B030D-6E8A-4147-A177-3AD203B41FA5}">
                      <a16:colId xmlns:a16="http://schemas.microsoft.com/office/drawing/2014/main" val="804033591"/>
                    </a:ext>
                  </a:extLst>
                </a:gridCol>
                <a:gridCol w="2028343">
                  <a:extLst>
                    <a:ext uri="{9D8B030D-6E8A-4147-A177-3AD203B41FA5}">
                      <a16:colId xmlns:a16="http://schemas.microsoft.com/office/drawing/2014/main" val="69267715"/>
                    </a:ext>
                  </a:extLst>
                </a:gridCol>
                <a:gridCol w="2655360">
                  <a:extLst>
                    <a:ext uri="{9D8B030D-6E8A-4147-A177-3AD203B41FA5}">
                      <a16:colId xmlns:a16="http://schemas.microsoft.com/office/drawing/2014/main" val="2787420526"/>
                    </a:ext>
                  </a:extLst>
                </a:gridCol>
                <a:gridCol w="2098075">
                  <a:extLst>
                    <a:ext uri="{9D8B030D-6E8A-4147-A177-3AD203B41FA5}">
                      <a16:colId xmlns:a16="http://schemas.microsoft.com/office/drawing/2014/main" val="1819274109"/>
                    </a:ext>
                  </a:extLst>
                </a:gridCol>
              </a:tblGrid>
              <a:tr h="3842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Ligue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11 mars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Qualif </a:t>
                      </a:r>
                      <a:r>
                        <a:rPr lang="en-US" sz="1400" b="0" i="0" u="none" strike="noStrike" dirty="0" err="1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Régionale</a:t>
                      </a:r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 Pitch and Putt 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Golf de Beaune (Compact)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070031"/>
                  </a:ext>
                </a:extLst>
              </a:tr>
              <a:tr h="3842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15 et 16 avril 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Finale Nationale Pitch and Putt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Riom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419207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4CCFBF61-FFED-4EC1-92B4-76B7DCB8F835}"/>
              </a:ext>
            </a:extLst>
          </p:cNvPr>
          <p:cNvSpPr txBox="1"/>
          <p:nvPr/>
        </p:nvSpPr>
        <p:spPr>
          <a:xfrm>
            <a:off x="3131840" y="1614727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00FF"/>
                </a:solidFill>
              </a:rPr>
              <a:t>Compétitions nationales</a:t>
            </a:r>
          </a:p>
        </p:txBody>
      </p:sp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12A4956C-389A-4380-AE7E-CB49FF1A8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947329"/>
              </p:ext>
            </p:extLst>
          </p:nvPr>
        </p:nvGraphicFramePr>
        <p:xfrm>
          <a:off x="529012" y="2096913"/>
          <a:ext cx="7776864" cy="384206"/>
        </p:xfrm>
        <a:graphic>
          <a:graphicData uri="http://schemas.openxmlformats.org/drawingml/2006/table">
            <a:tbl>
              <a:tblPr/>
              <a:tblGrid>
                <a:gridCol w="995086">
                  <a:extLst>
                    <a:ext uri="{9D8B030D-6E8A-4147-A177-3AD203B41FA5}">
                      <a16:colId xmlns:a16="http://schemas.microsoft.com/office/drawing/2014/main" val="804033591"/>
                    </a:ext>
                  </a:extLst>
                </a:gridCol>
                <a:gridCol w="2029250">
                  <a:extLst>
                    <a:ext uri="{9D8B030D-6E8A-4147-A177-3AD203B41FA5}">
                      <a16:colId xmlns:a16="http://schemas.microsoft.com/office/drawing/2014/main" val="69267715"/>
                    </a:ext>
                  </a:extLst>
                </a:gridCol>
                <a:gridCol w="2654453">
                  <a:extLst>
                    <a:ext uri="{9D8B030D-6E8A-4147-A177-3AD203B41FA5}">
                      <a16:colId xmlns:a16="http://schemas.microsoft.com/office/drawing/2014/main" val="2787420526"/>
                    </a:ext>
                  </a:extLst>
                </a:gridCol>
                <a:gridCol w="2098075">
                  <a:extLst>
                    <a:ext uri="{9D8B030D-6E8A-4147-A177-3AD203B41FA5}">
                      <a16:colId xmlns:a16="http://schemas.microsoft.com/office/drawing/2014/main" val="1819274109"/>
                    </a:ext>
                  </a:extLst>
                </a:gridCol>
              </a:tblGrid>
              <a:tr h="3842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25 mars 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Coupe des Presidents </a:t>
                      </a:r>
                      <a:r>
                        <a:rPr lang="en-US" sz="1400" b="0" i="0" u="none" strike="noStrike" dirty="0" err="1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d’AS</a:t>
                      </a:r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Haut Poitou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419207"/>
                  </a:ext>
                </a:extLst>
              </a:tr>
            </a:tbl>
          </a:graphicData>
        </a:graphic>
      </p:graphicFrame>
      <p:pic>
        <p:nvPicPr>
          <p:cNvPr id="2" name="Image 1">
            <a:extLst>
              <a:ext uri="{FF2B5EF4-FFF2-40B4-BE49-F238E27FC236}">
                <a16:creationId xmlns:a16="http://schemas.microsoft.com/office/drawing/2014/main" id="{D0195F89-4B4B-3D1A-A850-6A138697E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784" y="40466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Commission Golf d’Entreprise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23AB3CF-3C8F-4974-914E-D59C92041082}"/>
              </a:ext>
            </a:extLst>
          </p:cNvPr>
          <p:cNvSpPr txBox="1"/>
          <p:nvPr/>
        </p:nvSpPr>
        <p:spPr>
          <a:xfrm>
            <a:off x="2483769" y="1255916"/>
            <a:ext cx="5400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0099"/>
                </a:solidFill>
              </a:rPr>
              <a:t>Calendrier  2023</a:t>
            </a:r>
          </a:p>
          <a:p>
            <a:pPr algn="ctr"/>
            <a:r>
              <a:rPr lang="fr-FR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Championnat de Ligue BFC</a:t>
            </a:r>
            <a:endParaRPr lang="fr-FR" sz="2800" b="1" dirty="0">
              <a:solidFill>
                <a:srgbClr val="000099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529E42A-4447-D164-171F-89D6A02A56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3ABE436-C67A-590D-23E1-4EC2E155D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194637"/>
              </p:ext>
            </p:extLst>
          </p:nvPr>
        </p:nvGraphicFramePr>
        <p:xfrm>
          <a:off x="539552" y="2348880"/>
          <a:ext cx="8208911" cy="3411998"/>
        </p:xfrm>
        <a:graphic>
          <a:graphicData uri="http://schemas.openxmlformats.org/drawingml/2006/table">
            <a:tbl>
              <a:tblPr/>
              <a:tblGrid>
                <a:gridCol w="2186485">
                  <a:extLst>
                    <a:ext uri="{9D8B030D-6E8A-4147-A177-3AD203B41FA5}">
                      <a16:colId xmlns:a16="http://schemas.microsoft.com/office/drawing/2014/main" val="2548918944"/>
                    </a:ext>
                  </a:extLst>
                </a:gridCol>
                <a:gridCol w="3938231">
                  <a:extLst>
                    <a:ext uri="{9D8B030D-6E8A-4147-A177-3AD203B41FA5}">
                      <a16:colId xmlns:a16="http://schemas.microsoft.com/office/drawing/2014/main" val="1294475193"/>
                    </a:ext>
                  </a:extLst>
                </a:gridCol>
                <a:gridCol w="2084195">
                  <a:extLst>
                    <a:ext uri="{9D8B030D-6E8A-4147-A177-3AD203B41FA5}">
                      <a16:colId xmlns:a16="http://schemas.microsoft.com/office/drawing/2014/main" val="86141319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 avril 2023</a:t>
                      </a:r>
                    </a:p>
                  </a:txBody>
                  <a:tcPr marL="9258" marR="9258" marT="92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LBFC1/23-FCGE1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 de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Sorne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925474"/>
                  </a:ext>
                </a:extLst>
              </a:tr>
              <a:tr h="354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mai 2023</a:t>
                      </a:r>
                    </a:p>
                  </a:txBody>
                  <a:tcPr marL="9258" marR="9258" marT="92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LBFC2/23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BFC1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Dijon </a:t>
                      </a:r>
                      <a:r>
                        <a:rPr lang="fr-FR" sz="16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Bge</a:t>
                      </a:r>
                      <a:r>
                        <a:rPr lang="fr-F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6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Norges</a:t>
                      </a:r>
                      <a:endParaRPr lang="fr-FR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302726"/>
                  </a:ext>
                </a:extLst>
              </a:tr>
              <a:tr h="354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 mai 2023</a:t>
                      </a:r>
                    </a:p>
                  </a:txBody>
                  <a:tcPr marL="9258" marR="9258" marT="92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LBFC3/23-BFC2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Quetigny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750834"/>
                  </a:ext>
                </a:extLst>
              </a:tr>
              <a:tr h="354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juin 2023</a:t>
                      </a:r>
                    </a:p>
                  </a:txBody>
                  <a:tcPr marL="9258" marR="9258" marT="92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LBFC4/23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BFC3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Montchanin Avoise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744440"/>
                  </a:ext>
                </a:extLst>
              </a:tr>
              <a:tr h="354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juin 2023</a:t>
                      </a:r>
                    </a:p>
                  </a:txBody>
                  <a:tcPr marL="9258" marR="9258" marT="92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LBFC5/23-FCGE2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Luxeuil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413332"/>
                  </a:ext>
                </a:extLst>
              </a:tr>
              <a:tr h="354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juillet 2023</a:t>
                      </a:r>
                    </a:p>
                  </a:txBody>
                  <a:tcPr marL="9258" marR="9258" marT="92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LBFC6/23-FCGE3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Prunevelle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831124"/>
                  </a:ext>
                </a:extLst>
              </a:tr>
              <a:tr h="354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septembre 2023</a:t>
                      </a:r>
                    </a:p>
                  </a:txBody>
                  <a:tcPr marL="9258" marR="9258" marT="92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LBFC7/23-EBGolf 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Chailly/Armançon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543154"/>
                  </a:ext>
                </a:extLst>
              </a:tr>
              <a:tr h="354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septembre 2023</a:t>
                      </a:r>
                    </a:p>
                  </a:txBody>
                  <a:tcPr marL="9258" marR="9258" marT="92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LBFC8/23-FCGE4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Besançon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908221"/>
                  </a:ext>
                </a:extLst>
              </a:tr>
              <a:tr h="35471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 octobre 2023</a:t>
                      </a:r>
                    </a:p>
                  </a:txBody>
                  <a:tcPr marL="9258" marR="9258" marT="92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Finale championnat Golf Entreprise LBFC 2023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9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La Chassagne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B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589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766434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32834</TotalTime>
  <Words>662</Words>
  <Application>Microsoft Office PowerPoint</Application>
  <PresentationFormat>Affichage à l'écran (4:3)</PresentationFormat>
  <Paragraphs>167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open sans</vt:lpstr>
      <vt:lpstr>Colis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Paul</dc:creator>
  <cp:lastModifiedBy>VENTURI Paul</cp:lastModifiedBy>
  <cp:revision>328</cp:revision>
  <cp:lastPrinted>2022-01-27T14:39:12Z</cp:lastPrinted>
  <dcterms:created xsi:type="dcterms:W3CDTF">2018-09-16T21:15:40Z</dcterms:created>
  <dcterms:modified xsi:type="dcterms:W3CDTF">2025-03-04T11:21:45Z</dcterms:modified>
</cp:coreProperties>
</file>