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15"/>
  </p:handoutMasterIdLst>
  <p:sldIdLst>
    <p:sldId id="286" r:id="rId2"/>
    <p:sldId id="256" r:id="rId3"/>
    <p:sldId id="272" r:id="rId4"/>
    <p:sldId id="266" r:id="rId5"/>
    <p:sldId id="282" r:id="rId6"/>
    <p:sldId id="287" r:id="rId7"/>
    <p:sldId id="284" r:id="rId8"/>
    <p:sldId id="279" r:id="rId9"/>
    <p:sldId id="285" r:id="rId10"/>
    <p:sldId id="274" r:id="rId11"/>
    <p:sldId id="276" r:id="rId12"/>
    <p:sldId id="280" r:id="rId13"/>
    <p:sldId id="28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8EEF-E2E9-4184-9EF2-16A6B5B85FB0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BEF7-29E0-4BED-AA9A-630B7F43D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0BB856-B66A-45E5-9FA8-6B6AAAB164E7}" type="datetimeFigureOut">
              <a:rPr lang="fr-FR" smtClean="0"/>
              <a:pPr/>
              <a:t>05/03/2021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27088" y="404813"/>
            <a:ext cx="7488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>
                <a:solidFill>
                  <a:srgbClr val="0033CC"/>
                </a:solidFill>
                <a:latin typeface="Arial" charset="0"/>
              </a:rPr>
              <a:t>Ligue de Golf </a:t>
            </a:r>
          </a:p>
          <a:p>
            <a:pPr algn="ctr"/>
            <a:r>
              <a:rPr lang="fr-FR" sz="4000" dirty="0">
                <a:solidFill>
                  <a:srgbClr val="0033CC"/>
                </a:solidFill>
                <a:latin typeface="Arial" charset="0"/>
              </a:rPr>
              <a:t>de Bourgogne Franche-Comté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DE3CEE-A4A3-47DB-B229-99DC3E487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77" y="1922554"/>
            <a:ext cx="2400858" cy="26409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D1BE73-29A5-4768-A066-9C5FBD1CC871}"/>
              </a:ext>
            </a:extLst>
          </p:cNvPr>
          <p:cNvSpPr txBox="1"/>
          <p:nvPr/>
        </p:nvSpPr>
        <p:spPr>
          <a:xfrm>
            <a:off x="1077727" y="4757800"/>
            <a:ext cx="7237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0FF"/>
                </a:solidFill>
              </a:rPr>
              <a:t>Assemblée Générale 2020</a:t>
            </a:r>
          </a:p>
          <a:p>
            <a:pPr algn="ctr"/>
            <a:r>
              <a:rPr lang="fr-FR" sz="3600" dirty="0">
                <a:solidFill>
                  <a:srgbClr val="0000FF"/>
                </a:solidFill>
              </a:rPr>
              <a:t> </a:t>
            </a:r>
            <a:r>
              <a:rPr lang="fr-FR" sz="2800" dirty="0">
                <a:solidFill>
                  <a:srgbClr val="0000FF"/>
                </a:solidFill>
              </a:rPr>
              <a:t>du 06 Mars 2021    par visioconférence</a:t>
            </a:r>
          </a:p>
        </p:txBody>
      </p:sp>
    </p:spTree>
    <p:extLst>
      <p:ext uri="{BB962C8B-B14F-4D97-AF65-F5344CB8AC3E}">
        <p14:creationId xmlns:p14="http://schemas.microsoft.com/office/powerpoint/2010/main" val="173671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19672" y="123564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Calendrier 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D2A733-25F8-49F2-A015-46A9FF196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C53ED6E-86F9-4468-82C1-F5CEB5CA3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52966"/>
              </p:ext>
            </p:extLst>
          </p:nvPr>
        </p:nvGraphicFramePr>
        <p:xfrm>
          <a:off x="539552" y="2103910"/>
          <a:ext cx="7776864" cy="1685132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2151023536"/>
                    </a:ext>
                  </a:extLst>
                </a:gridCol>
                <a:gridCol w="2029250">
                  <a:extLst>
                    <a:ext uri="{9D8B030D-6E8A-4147-A177-3AD203B41FA5}">
                      <a16:colId xmlns:a16="http://schemas.microsoft.com/office/drawing/2014/main" val="3021902093"/>
                    </a:ext>
                  </a:extLst>
                </a:gridCol>
                <a:gridCol w="2654453">
                  <a:extLst>
                    <a:ext uri="{9D8B030D-6E8A-4147-A177-3AD203B41FA5}">
                      <a16:colId xmlns:a16="http://schemas.microsoft.com/office/drawing/2014/main" val="269970345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2216274721"/>
                    </a:ext>
                  </a:extLst>
                </a:gridCol>
              </a:tblGrid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 au 30 mai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1ère division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Saint Malo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94627"/>
                  </a:ext>
                </a:extLst>
              </a:tr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 au 30 mai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2ème division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Gujan</a:t>
                      </a: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32317"/>
                  </a:ext>
                </a:extLst>
              </a:tr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 au 30 mai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3ème division : Poule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Besançon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3343"/>
                  </a:ext>
                </a:extLst>
              </a:tr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 au 30 mai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Promotion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Mont Griffon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3990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979FBA7-DED6-4031-87E5-9B5A8D4CF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66156"/>
              </p:ext>
            </p:extLst>
          </p:nvPr>
        </p:nvGraphicFramePr>
        <p:xfrm>
          <a:off x="539552" y="3908893"/>
          <a:ext cx="7776864" cy="1247128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68921459"/>
                    </a:ext>
                  </a:extLst>
                </a:gridCol>
                <a:gridCol w="2029250">
                  <a:extLst>
                    <a:ext uri="{9D8B030D-6E8A-4147-A177-3AD203B41FA5}">
                      <a16:colId xmlns:a16="http://schemas.microsoft.com/office/drawing/2014/main" val="2243260502"/>
                    </a:ext>
                  </a:extLst>
                </a:gridCol>
                <a:gridCol w="2654453">
                  <a:extLst>
                    <a:ext uri="{9D8B030D-6E8A-4147-A177-3AD203B41FA5}">
                      <a16:colId xmlns:a16="http://schemas.microsoft.com/office/drawing/2014/main" val="972667471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2914380575"/>
                    </a:ext>
                  </a:extLst>
                </a:gridCol>
              </a:tblGrid>
              <a:tr h="311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Ligue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 mai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Qualif de coupe de France T1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Prunevelle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82032"/>
                  </a:ext>
                </a:extLst>
              </a:tr>
              <a:tr h="311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Ligue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 juin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Qualif de coupe de France T2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Chailly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31848"/>
                  </a:ext>
                </a:extLst>
              </a:tr>
              <a:tr h="311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 au 12 septembre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Finale Coupe de France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Grand Avignon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40383"/>
                  </a:ext>
                </a:extLst>
              </a:tr>
              <a:tr h="311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du 28 au 29 aout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Finale Fédéral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Orléans-</a:t>
                      </a:r>
                      <a:r>
                        <a:rPr lang="fr-FR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Limère</a:t>
                      </a: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2866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6D522BE-5AA6-4E2B-B329-191343589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0807"/>
              </p:ext>
            </p:extLst>
          </p:nvPr>
        </p:nvGraphicFramePr>
        <p:xfrm>
          <a:off x="540459" y="5282717"/>
          <a:ext cx="7776864" cy="820451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804033591"/>
                    </a:ext>
                  </a:extLst>
                </a:gridCol>
                <a:gridCol w="2028343">
                  <a:extLst>
                    <a:ext uri="{9D8B030D-6E8A-4147-A177-3AD203B41FA5}">
                      <a16:colId xmlns:a16="http://schemas.microsoft.com/office/drawing/2014/main" val="69267715"/>
                    </a:ext>
                  </a:extLst>
                </a:gridCol>
                <a:gridCol w="2655360">
                  <a:extLst>
                    <a:ext uri="{9D8B030D-6E8A-4147-A177-3AD203B41FA5}">
                      <a16:colId xmlns:a16="http://schemas.microsoft.com/office/drawing/2014/main" val="2787420526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1819274109"/>
                    </a:ext>
                  </a:extLst>
                </a:gridCol>
              </a:tblGrid>
              <a:tr h="3842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Ligue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03-avr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Qualif Régionale Pitch and Putt 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Golf de Beaune (Compact)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70031"/>
                  </a:ext>
                </a:extLst>
              </a:tr>
              <a:tr h="3842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 et 2 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Finale Nationale Pitch and Putt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Port Bourgenay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1920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CCFBF61-FFED-4EC1-92B4-76B7DCB8F835}"/>
              </a:ext>
            </a:extLst>
          </p:cNvPr>
          <p:cNvSpPr txBox="1"/>
          <p:nvPr/>
        </p:nvSpPr>
        <p:spPr>
          <a:xfrm>
            <a:off x="3131840" y="161472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Compétitions nationales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2A4956C-389A-4380-AE7E-CB49FF1A8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51657"/>
              </p:ext>
            </p:extLst>
          </p:nvPr>
        </p:nvGraphicFramePr>
        <p:xfrm>
          <a:off x="539552" y="6361359"/>
          <a:ext cx="7776864" cy="384206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804033591"/>
                    </a:ext>
                  </a:extLst>
                </a:gridCol>
                <a:gridCol w="2029250">
                  <a:extLst>
                    <a:ext uri="{9D8B030D-6E8A-4147-A177-3AD203B41FA5}">
                      <a16:colId xmlns:a16="http://schemas.microsoft.com/office/drawing/2014/main" val="69267715"/>
                    </a:ext>
                  </a:extLst>
                </a:gridCol>
                <a:gridCol w="2654453">
                  <a:extLst>
                    <a:ext uri="{9D8B030D-6E8A-4147-A177-3AD203B41FA5}">
                      <a16:colId xmlns:a16="http://schemas.microsoft.com/office/drawing/2014/main" val="2787420526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1819274109"/>
                    </a:ext>
                  </a:extLst>
                </a:gridCol>
              </a:tblGrid>
              <a:tr h="3842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09 octobre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Coupe des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Présidents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d’AS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Golf du Gouverneur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192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A6B306-F095-4107-92D0-8A33BBCFE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77443D9-145C-4673-AC59-4D7317388F16}"/>
              </a:ext>
            </a:extLst>
          </p:cNvPr>
          <p:cNvSpPr txBox="1"/>
          <p:nvPr/>
        </p:nvSpPr>
        <p:spPr>
          <a:xfrm>
            <a:off x="1619672" y="123564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Calendrier  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99DEDE-F6C7-4542-8ED3-5256E49487FE}"/>
              </a:ext>
            </a:extLst>
          </p:cNvPr>
          <p:cNvSpPr txBox="1"/>
          <p:nvPr/>
        </p:nvSpPr>
        <p:spPr>
          <a:xfrm>
            <a:off x="3131840" y="161472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Championnat de Ligue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FB7BB2C4-0CD0-410B-9EB8-72BE5143E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11243"/>
              </p:ext>
            </p:extLst>
          </p:nvPr>
        </p:nvGraphicFramePr>
        <p:xfrm>
          <a:off x="539552" y="1984058"/>
          <a:ext cx="7848872" cy="4157271"/>
        </p:xfrm>
        <a:graphic>
          <a:graphicData uri="http://schemas.openxmlformats.org/drawingml/2006/table">
            <a:tbl>
              <a:tblPr/>
              <a:tblGrid>
                <a:gridCol w="2581004">
                  <a:extLst>
                    <a:ext uri="{9D8B030D-6E8A-4147-A177-3AD203B41FA5}">
                      <a16:colId xmlns:a16="http://schemas.microsoft.com/office/drawing/2014/main" val="3480927314"/>
                    </a:ext>
                  </a:extLst>
                </a:gridCol>
                <a:gridCol w="3614413">
                  <a:extLst>
                    <a:ext uri="{9D8B030D-6E8A-4147-A177-3AD203B41FA5}">
                      <a16:colId xmlns:a16="http://schemas.microsoft.com/office/drawing/2014/main" val="235223615"/>
                    </a:ext>
                  </a:extLst>
                </a:gridCol>
                <a:gridCol w="1653455">
                  <a:extLst>
                    <a:ext uri="{9D8B030D-6E8A-4147-A177-3AD203B41FA5}">
                      <a16:colId xmlns:a16="http://schemas.microsoft.com/office/drawing/2014/main" val="505545605"/>
                    </a:ext>
                  </a:extLst>
                </a:gridCol>
              </a:tblGrid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mai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21-Fc1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Prunevelle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82203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mai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21-Bg1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Montchanin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75045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juin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21-Bg2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0047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juin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21-Fc2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Luxeuil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23937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juin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21-Bg3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237464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juillet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21-Fc3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Besançon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32456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juillet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21-Fc4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Bournel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66453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septembre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21-Bg4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Quetigny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915806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septembre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21-Bg5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Chailly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285544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octobre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21-Fc5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 de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Sorne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56820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octobre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Finale GE BFC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73194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27583"/>
                  </a:ext>
                </a:extLst>
              </a:tr>
              <a:tr h="5116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Pour être qualifié au Championnat régional, il faut participer à au moins 5 compétitions sur les 10 prévues (hors finale)au calendrier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9242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1006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9592" y="130859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Autres rencontres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B6BA55-CDD9-46A2-84D1-FC1790BF57DC}"/>
              </a:ext>
            </a:extLst>
          </p:cNvPr>
          <p:cNvSpPr txBox="1"/>
          <p:nvPr/>
        </p:nvSpPr>
        <p:spPr>
          <a:xfrm>
            <a:off x="899592" y="3639476"/>
            <a:ext cx="711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Nouveauté :</a:t>
            </a:r>
          </a:p>
          <a:p>
            <a:r>
              <a:rPr lang="fr-FR" i="1" dirty="0">
                <a:solidFill>
                  <a:srgbClr val="FF0000"/>
                </a:solidFill>
              </a:rPr>
              <a:t>En fonction de nos libertés d’organiser d’autres rencontres</a:t>
            </a:r>
          </a:p>
          <a:p>
            <a:r>
              <a:rPr lang="fr-FR" b="1" i="1" dirty="0"/>
              <a:t>Rencontres 36+    </a:t>
            </a:r>
            <a:r>
              <a:rPr lang="fr-FR" i="1" dirty="0"/>
              <a:t>Réservé au nouveau golfeurs</a:t>
            </a:r>
          </a:p>
          <a:p>
            <a:r>
              <a:rPr lang="fr-FR" i="1" dirty="0"/>
              <a:t>Compétitions en 9 trous – dates à prévoir.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2B6F67-DDEE-4F4E-B0BD-AF58AB8B7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FB7FEF5-D1B1-4EF6-8FC9-B4315A2EC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979865"/>
              </p:ext>
            </p:extLst>
          </p:nvPr>
        </p:nvGraphicFramePr>
        <p:xfrm>
          <a:off x="934832" y="2104426"/>
          <a:ext cx="7597606" cy="1108550"/>
        </p:xfrm>
        <a:graphic>
          <a:graphicData uri="http://schemas.openxmlformats.org/drawingml/2006/table">
            <a:tbl>
              <a:tblPr/>
              <a:tblGrid>
                <a:gridCol w="1764960">
                  <a:extLst>
                    <a:ext uri="{9D8B030D-6E8A-4147-A177-3AD203B41FA5}">
                      <a16:colId xmlns:a16="http://schemas.microsoft.com/office/drawing/2014/main" val="174015753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1636371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382694584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3744450960"/>
                    </a:ext>
                  </a:extLst>
                </a:gridCol>
              </a:tblGrid>
              <a:tr h="6633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Interligues Senior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Mardi  28 septembre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ARA/BFC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Macon La Commanderie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41359"/>
                  </a:ext>
                </a:extLst>
              </a:tr>
              <a:tr h="4452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Interligues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 octobre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Grand Est / BFC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Luxeuil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7741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19672" y="1545331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2060"/>
                </a:solidFill>
              </a:rPr>
              <a:t>Merci de votre attention</a:t>
            </a:r>
          </a:p>
          <a:p>
            <a:pPr algn="ctr"/>
            <a:endParaRPr lang="fr-FR" sz="3600" dirty="0">
              <a:solidFill>
                <a:srgbClr val="002060"/>
              </a:solidFill>
            </a:endParaRPr>
          </a:p>
          <a:p>
            <a:pPr algn="ctr"/>
            <a:r>
              <a:rPr lang="fr-FR" sz="3600" dirty="0">
                <a:solidFill>
                  <a:srgbClr val="002060"/>
                </a:solidFill>
              </a:rPr>
              <a:t>Bon golf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9703EA-56B2-4657-A160-DC5FE24B2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D3794D36-253A-419D-BB67-FCC5B5336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0562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’image source">
            <a:extLst>
              <a:ext uri="{FF2B5EF4-FFF2-40B4-BE49-F238E27FC236}">
                <a16:creationId xmlns:a16="http://schemas.microsoft.com/office/drawing/2014/main" id="{982C83CA-ACAD-471C-AA36-4404FCABF6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0" y="3429000"/>
            <a:ext cx="412943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59A37EB-F9E2-4551-8018-D31F20447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296930-4075-4686-9138-14D27107CB90}"/>
              </a:ext>
            </a:extLst>
          </p:cNvPr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0B64D2A-9FB2-4891-BC6C-72B1BC067D3D}"/>
              </a:ext>
            </a:extLst>
          </p:cNvPr>
          <p:cNvSpPr txBox="1">
            <a:spLocks/>
          </p:cNvSpPr>
          <p:nvPr/>
        </p:nvSpPr>
        <p:spPr>
          <a:xfrm>
            <a:off x="3130824" y="2060848"/>
            <a:ext cx="6013176" cy="26225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>
                <a:solidFill>
                  <a:srgbClr val="0000FF"/>
                </a:solidFill>
              </a:rPr>
              <a:t>Présentée par Paul VENTURI </a:t>
            </a:r>
          </a:p>
          <a:p>
            <a:r>
              <a:rPr lang="fr-FR" sz="2000" i="1" dirty="0">
                <a:solidFill>
                  <a:srgbClr val="0000FF"/>
                </a:solidFill>
              </a:rPr>
              <a:t>Responsable de la Commission Golf d’Entreprise</a:t>
            </a:r>
          </a:p>
          <a:p>
            <a:endParaRPr lang="fr-FR" sz="2000" i="1" dirty="0">
              <a:solidFill>
                <a:srgbClr val="0000FF"/>
              </a:solidFill>
            </a:endParaRPr>
          </a:p>
          <a:p>
            <a:r>
              <a:rPr lang="fr-FR" sz="2000" i="1" dirty="0">
                <a:solidFill>
                  <a:srgbClr val="0000FF"/>
                </a:solidFill>
              </a:rPr>
              <a:t>Responsable de l’ASPTT Belfort Golf</a:t>
            </a:r>
          </a:p>
          <a:p>
            <a:r>
              <a:rPr lang="fr-FR" sz="2000" i="1" dirty="0">
                <a:solidFill>
                  <a:srgbClr val="0000FF"/>
                </a:solidFill>
              </a:rPr>
              <a:t>Membre du Golf de Prunevelle</a:t>
            </a:r>
            <a:endParaRPr lang="fr-FR" sz="2000" dirty="0">
              <a:solidFill>
                <a:srgbClr val="0000FF"/>
              </a:solidFill>
            </a:endParaRPr>
          </a:p>
        </p:txBody>
      </p:sp>
      <p:pic>
        <p:nvPicPr>
          <p:cNvPr id="11" name="Image 10" descr="Une image contenant personne, homme, aîné&#10;&#10;Description générée automatiquement">
            <a:extLst>
              <a:ext uri="{FF2B5EF4-FFF2-40B4-BE49-F238E27FC236}">
                <a16:creationId xmlns:a16="http://schemas.microsoft.com/office/drawing/2014/main" id="{953B441A-C0F0-4D43-BCDD-32080D478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4472"/>
            <a:ext cx="2809875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95572"/>
            <a:ext cx="8686800" cy="51151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/>
              <a:t>                                25 Associations Sportives </a:t>
            </a:r>
          </a:p>
          <a:p>
            <a:pPr>
              <a:buNone/>
            </a:pPr>
            <a:r>
              <a:rPr lang="fr-FR" sz="2000" dirty="0"/>
              <a:t>AS AGJSEP DR BOURGOGNE                                                                                    </a:t>
            </a:r>
            <a:endParaRPr lang="fr-FR" sz="2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000" dirty="0"/>
              <a:t>AS DU CEA VALDUC                                                                                          </a:t>
            </a:r>
            <a:r>
              <a:rPr lang="fr-FR" sz="2000" dirty="0">
                <a:solidFill>
                  <a:srgbClr val="002060"/>
                </a:solidFill>
              </a:rPr>
              <a:t>                       </a:t>
            </a:r>
            <a:endParaRPr lang="fr-FR" sz="2000" dirty="0"/>
          </a:p>
          <a:p>
            <a:pPr>
              <a:buNone/>
            </a:pPr>
            <a:r>
              <a:rPr lang="fr-FR" sz="2000" dirty="0"/>
              <a:t>AS SCHNEIDER ELECTRIC DIJON                                                                    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fr-FR" sz="2000" dirty="0">
                <a:solidFill>
                  <a:srgbClr val="002060"/>
                </a:solidFill>
              </a:rPr>
              <a:t>A</a:t>
            </a:r>
            <a:r>
              <a:rPr lang="fr-FR" sz="2000" dirty="0"/>
              <a:t>S COMITE DES OEUVRES SOCIALES </a:t>
            </a:r>
          </a:p>
          <a:p>
            <a:pPr>
              <a:buNone/>
            </a:pPr>
            <a:r>
              <a:rPr lang="fr-FR" sz="2000" dirty="0"/>
              <a:t>ASPTT BELFORT                                                                                               </a:t>
            </a:r>
          </a:p>
          <a:p>
            <a:pPr>
              <a:buNone/>
            </a:pPr>
            <a:r>
              <a:rPr lang="fr-FR" sz="2000" dirty="0"/>
              <a:t>AS DU LYCEE SAINT JOSEPH</a:t>
            </a:r>
            <a:endParaRPr lang="fr-FR" sz="2000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000" dirty="0"/>
              <a:t>ASCEE 21</a:t>
            </a:r>
            <a:endParaRPr lang="fr-FR" sz="2000" i="1" dirty="0"/>
          </a:p>
          <a:p>
            <a:pPr>
              <a:buNone/>
            </a:pPr>
            <a:r>
              <a:rPr lang="fr-FR" sz="2000" dirty="0"/>
              <a:t>2F OPEN-JS25</a:t>
            </a:r>
            <a:endParaRPr lang="fr-FR" sz="2000" i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buNone/>
            </a:pPr>
            <a:r>
              <a:rPr lang="fr-FR" sz="2000" dirty="0"/>
              <a:t>ASC AUTOS PEUGEOT SOCHAUX</a:t>
            </a:r>
          </a:p>
          <a:p>
            <a:pPr>
              <a:buNone/>
            </a:pPr>
            <a:r>
              <a:rPr lang="fr-FR" sz="2000" dirty="0"/>
              <a:t>US DES CHEMINOTS</a:t>
            </a:r>
            <a:endParaRPr lang="fr-FR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000" dirty="0"/>
              <a:t>ATSCAF DOUBS </a:t>
            </a:r>
          </a:p>
          <a:p>
            <a:pPr>
              <a:buNone/>
            </a:pPr>
            <a:r>
              <a:rPr lang="fr-FR" sz="2000" dirty="0"/>
              <a:t>ATSCAF COTE D'OR </a:t>
            </a:r>
          </a:p>
          <a:p>
            <a:pPr>
              <a:buNone/>
            </a:pPr>
            <a:r>
              <a:rPr lang="fr-FR" sz="2000" dirty="0"/>
              <a:t>AS PSY GOLF </a:t>
            </a:r>
          </a:p>
          <a:p>
            <a:pPr>
              <a:buNone/>
            </a:pPr>
            <a:r>
              <a:rPr lang="fr-FR" sz="2000" dirty="0"/>
              <a:t>ASL SAVOYE LOGISTICS </a:t>
            </a:r>
          </a:p>
          <a:p>
            <a:pPr>
              <a:buNone/>
            </a:pPr>
            <a:r>
              <a:rPr lang="fr-FR" sz="2000" dirty="0"/>
              <a:t>AS CERMEX GOLF </a:t>
            </a:r>
          </a:p>
          <a:p>
            <a:pPr>
              <a:buNone/>
            </a:pPr>
            <a:r>
              <a:rPr lang="fr-FR" sz="2000" dirty="0"/>
              <a:t>CD 2F OPEN-JS 21 </a:t>
            </a:r>
          </a:p>
          <a:p>
            <a:pPr>
              <a:buNone/>
            </a:pPr>
            <a:r>
              <a:rPr lang="fr-FR" sz="2000" dirty="0"/>
              <a:t>ASPTT DIJON </a:t>
            </a:r>
          </a:p>
          <a:p>
            <a:pPr>
              <a:buNone/>
            </a:pPr>
            <a:r>
              <a:rPr lang="fr-FR" sz="2000" dirty="0"/>
              <a:t>AS PSA VESOUL </a:t>
            </a:r>
          </a:p>
          <a:p>
            <a:pPr>
              <a:buNone/>
            </a:pPr>
            <a:r>
              <a:rPr lang="fr-FR" sz="2000" dirty="0"/>
              <a:t>SPORTS REUNIS BELFORT</a:t>
            </a:r>
          </a:p>
          <a:p>
            <a:pPr>
              <a:buNone/>
            </a:pPr>
            <a:r>
              <a:rPr lang="fr-FR" sz="2000" dirty="0"/>
              <a:t>AS DELFINGEN</a:t>
            </a:r>
          </a:p>
          <a:p>
            <a:pPr>
              <a:buNone/>
            </a:pPr>
            <a:r>
              <a:rPr lang="fr-FR" sz="2000" dirty="0"/>
              <a:t>HOPITAL NORD FRANCHE COMTE</a:t>
            </a:r>
          </a:p>
          <a:p>
            <a:pPr>
              <a:buNone/>
            </a:pPr>
            <a:r>
              <a:rPr lang="fr-FR" sz="2000" dirty="0"/>
              <a:t>AS JMJ-Automobiles</a:t>
            </a:r>
          </a:p>
          <a:p>
            <a:pPr marL="0" indent="0">
              <a:buNone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AS Orange GE BFC</a:t>
            </a:r>
          </a:p>
          <a:p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3508E9-7263-4B5B-B4E7-C599AFBD9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BBFA323-C820-4684-BD10-4C9A98979567}"/>
              </a:ext>
            </a:extLst>
          </p:cNvPr>
          <p:cNvSpPr txBox="1"/>
          <p:nvPr/>
        </p:nvSpPr>
        <p:spPr>
          <a:xfrm>
            <a:off x="3707904" y="242088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Chiffre FFG 2019/2020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9CE481-D2F9-457F-9750-3AE602EC55C3}"/>
              </a:ext>
            </a:extLst>
          </p:cNvPr>
          <p:cNvSpPr txBox="1"/>
          <p:nvPr/>
        </p:nvSpPr>
        <p:spPr>
          <a:xfrm>
            <a:off x="2267744" y="3573016"/>
            <a:ext cx="7056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9"/>
                </a:solidFill>
              </a:rPr>
              <a:t>                                   </a:t>
            </a:r>
            <a:r>
              <a:rPr lang="fr-FR" b="1" dirty="0">
                <a:solidFill>
                  <a:srgbClr val="000099"/>
                </a:solidFill>
              </a:rPr>
              <a:t>2019        2020                          France</a:t>
            </a:r>
          </a:p>
          <a:p>
            <a:r>
              <a:rPr lang="fr-FR" b="1" dirty="0" err="1">
                <a:solidFill>
                  <a:srgbClr val="000099"/>
                </a:solidFill>
              </a:rPr>
              <a:t>Lic</a:t>
            </a:r>
            <a:r>
              <a:rPr lang="fr-FR" b="1" dirty="0">
                <a:solidFill>
                  <a:srgbClr val="000099"/>
                </a:solidFill>
              </a:rPr>
              <a:t> GE BFC                              </a:t>
            </a:r>
            <a:r>
              <a:rPr lang="fr-FR" sz="1600" dirty="0">
                <a:solidFill>
                  <a:srgbClr val="0000FF"/>
                </a:solidFill>
              </a:rPr>
              <a:t>428              379      </a:t>
            </a:r>
            <a:r>
              <a:rPr lang="fr-FR" sz="1600" dirty="0">
                <a:solidFill>
                  <a:srgbClr val="FF0000"/>
                </a:solidFill>
              </a:rPr>
              <a:t>-12%                  -7%</a:t>
            </a:r>
          </a:p>
          <a:p>
            <a:r>
              <a:rPr lang="fr-FR" b="1" dirty="0" err="1">
                <a:solidFill>
                  <a:srgbClr val="000099"/>
                </a:solidFill>
              </a:rPr>
              <a:t>Creation</a:t>
            </a:r>
            <a:r>
              <a:rPr lang="fr-FR" b="1" dirty="0">
                <a:solidFill>
                  <a:srgbClr val="000099"/>
                </a:solidFill>
              </a:rPr>
              <a:t> de licences GE          </a:t>
            </a:r>
            <a:r>
              <a:rPr lang="fr-FR" sz="1600" dirty="0">
                <a:solidFill>
                  <a:srgbClr val="0000FF"/>
                </a:solidFill>
              </a:rPr>
              <a:t>18                12       </a:t>
            </a:r>
            <a:r>
              <a:rPr lang="fr-FR" sz="1600" dirty="0">
                <a:solidFill>
                  <a:srgbClr val="FF0000"/>
                </a:solidFill>
              </a:rPr>
              <a:t>-33 %              -32%</a:t>
            </a:r>
          </a:p>
          <a:p>
            <a:r>
              <a:rPr lang="fr-FR" b="1" dirty="0">
                <a:solidFill>
                  <a:srgbClr val="000099"/>
                </a:solidFill>
              </a:rPr>
              <a:t>Rattachés </a:t>
            </a:r>
            <a:r>
              <a:rPr lang="fr-FR" b="1" dirty="0" err="1">
                <a:solidFill>
                  <a:srgbClr val="000099"/>
                </a:solidFill>
              </a:rPr>
              <a:t>Club+GE</a:t>
            </a:r>
            <a:r>
              <a:rPr lang="fr-FR" b="1" dirty="0">
                <a:solidFill>
                  <a:srgbClr val="000099"/>
                </a:solidFill>
              </a:rPr>
              <a:t>                </a:t>
            </a:r>
            <a:r>
              <a:rPr lang="fr-FR" sz="1600" dirty="0">
                <a:solidFill>
                  <a:srgbClr val="0000FF"/>
                </a:solidFill>
              </a:rPr>
              <a:t>276             265         </a:t>
            </a:r>
            <a:r>
              <a:rPr lang="fr-FR" sz="1600" dirty="0">
                <a:solidFill>
                  <a:srgbClr val="FF0000"/>
                </a:solidFill>
              </a:rPr>
              <a:t>-4 %                -7%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6831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</a:rPr>
              <a:t>Suite à l’épidémie de Covid-19, toutes nos qualifications régionales ont été annulées ainsi que les finales nationales</a:t>
            </a:r>
          </a:p>
          <a:p>
            <a:pPr algn="ctr">
              <a:buNone/>
            </a:pPr>
            <a:endParaRPr lang="fr-FR" sz="140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b="1" dirty="0">
                <a:solidFill>
                  <a:schemeClr val="tx1"/>
                </a:solidFill>
              </a:rPr>
              <a:t>Qualification Pitch &amp; Putt - </a:t>
            </a:r>
            <a:r>
              <a:rPr lang="fr-FR" sz="2000" dirty="0">
                <a:solidFill>
                  <a:schemeClr val="tx1"/>
                </a:solidFill>
              </a:rPr>
              <a:t>Golf de Beaune Levernois  </a:t>
            </a:r>
            <a:r>
              <a:rPr lang="fr-FR" sz="2000" i="1" dirty="0">
                <a:solidFill>
                  <a:srgbClr val="FF0000"/>
                </a:solidFill>
              </a:rPr>
              <a:t>Annulée</a:t>
            </a:r>
          </a:p>
          <a:p>
            <a:pPr>
              <a:buNone/>
            </a:pPr>
            <a:r>
              <a:rPr lang="fr-FR" sz="2000" b="1" dirty="0">
                <a:solidFill>
                  <a:schemeClr val="tx1"/>
                </a:solidFill>
              </a:rPr>
              <a:t>Finale Pitch &amp; Putt </a:t>
            </a:r>
            <a:r>
              <a:rPr lang="fr-FR" sz="2000" dirty="0">
                <a:solidFill>
                  <a:schemeClr val="tx1"/>
                </a:solidFill>
              </a:rPr>
              <a:t>: Golf de Port Bourgenay   </a:t>
            </a:r>
            <a:r>
              <a:rPr lang="fr-FR" sz="2000" i="1" dirty="0">
                <a:solidFill>
                  <a:srgbClr val="FF0000"/>
                </a:solidFill>
              </a:rPr>
              <a:t>Annulée</a:t>
            </a:r>
          </a:p>
          <a:p>
            <a:pPr>
              <a:buNone/>
            </a:pPr>
            <a:r>
              <a:rPr lang="fr-FR" sz="2000" b="1" dirty="0">
                <a:solidFill>
                  <a:schemeClr val="tx1"/>
                </a:solidFill>
              </a:rPr>
              <a:t>Qualifications Coupe de France et Fédéral </a:t>
            </a:r>
            <a:r>
              <a:rPr lang="fr-FR" sz="2000" dirty="0">
                <a:solidFill>
                  <a:schemeClr val="tx1"/>
                </a:solidFill>
              </a:rPr>
              <a:t>sur 2 tours   </a:t>
            </a:r>
            <a:r>
              <a:rPr lang="fr-FR" sz="2000" i="1" dirty="0">
                <a:solidFill>
                  <a:srgbClr val="FF0000"/>
                </a:solidFill>
              </a:rPr>
              <a:t>Annulée</a:t>
            </a:r>
          </a:p>
          <a:p>
            <a:pPr>
              <a:buNone/>
            </a:pPr>
            <a:r>
              <a:rPr lang="fr-FR" sz="2000" b="1" dirty="0">
                <a:solidFill>
                  <a:schemeClr val="tx1"/>
                </a:solidFill>
              </a:rPr>
              <a:t>Finale Coupe de France:  </a:t>
            </a:r>
            <a:r>
              <a:rPr lang="fr-FR" sz="2000" dirty="0">
                <a:solidFill>
                  <a:schemeClr val="tx1"/>
                </a:solidFill>
              </a:rPr>
              <a:t>Golf de Saint Jacques La Lande   </a:t>
            </a:r>
            <a:r>
              <a:rPr lang="fr-FR" sz="2000" i="1" dirty="0">
                <a:solidFill>
                  <a:srgbClr val="FF0000"/>
                </a:solidFill>
              </a:rPr>
              <a:t>Annulée</a:t>
            </a:r>
          </a:p>
          <a:p>
            <a:pPr>
              <a:buNone/>
            </a:pPr>
            <a:endParaRPr lang="fr-FR" sz="200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b="1" dirty="0">
                <a:solidFill>
                  <a:schemeClr val="tx1"/>
                </a:solidFill>
              </a:rPr>
              <a:t>Interligues Seniors ARA / BFC</a:t>
            </a:r>
            <a:r>
              <a:rPr lang="fr-FR" sz="2000" i="1" dirty="0">
                <a:solidFill>
                  <a:srgbClr val="FF0000"/>
                </a:solidFill>
              </a:rPr>
              <a:t>           Annulée</a:t>
            </a:r>
            <a:endParaRPr lang="fr-FR" sz="2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000" b="1" dirty="0">
                <a:solidFill>
                  <a:schemeClr val="tx1"/>
                </a:solidFill>
              </a:rPr>
              <a:t>Interligues  Grand Est / BFC</a:t>
            </a:r>
            <a:r>
              <a:rPr lang="fr-FR" sz="2000" i="1" dirty="0">
                <a:solidFill>
                  <a:srgbClr val="FF0000"/>
                </a:solidFill>
              </a:rPr>
              <a:t>              Annulée</a:t>
            </a:r>
          </a:p>
          <a:p>
            <a:pPr>
              <a:buNone/>
            </a:pPr>
            <a:endParaRPr lang="fr-FR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Championnats de France de 1,2 et 3</a:t>
            </a:r>
            <a:r>
              <a:rPr lang="fr-FR" sz="20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divisions et Promotion </a:t>
            </a:r>
            <a:r>
              <a:rPr lang="fr-FR" sz="2000" i="1" dirty="0">
                <a:solidFill>
                  <a:srgbClr val="FF0000"/>
                </a:solidFill>
              </a:rPr>
              <a:t>Annulés</a:t>
            </a:r>
            <a:endParaRPr lang="fr-FR" sz="2000" i="1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000" i="1" dirty="0">
              <a:solidFill>
                <a:srgbClr val="FF0000"/>
              </a:solidFill>
            </a:endParaRPr>
          </a:p>
          <a:p>
            <a:pPr>
              <a:buNone/>
            </a:pPr>
            <a:endParaRPr lang="fr-FR" sz="2800" dirty="0"/>
          </a:p>
          <a:p>
            <a:pPr>
              <a:buNone/>
            </a:pPr>
            <a:endParaRPr lang="fr-FR" sz="2100" b="1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7975E1-C914-437E-B57F-8C56F3998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3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</a:rPr>
              <a:t>Finale du Fédéral 2020</a:t>
            </a:r>
            <a:endParaRPr lang="fr-FR" sz="2800" b="1" dirty="0"/>
          </a:p>
          <a:p>
            <a:pPr>
              <a:buNone/>
            </a:pPr>
            <a:r>
              <a:rPr lang="fr-FR" sz="1800" b="1" dirty="0">
                <a:solidFill>
                  <a:srgbClr val="C00000"/>
                </a:solidFill>
              </a:rPr>
              <a:t>Equipe de BFC </a:t>
            </a:r>
            <a:r>
              <a:rPr lang="fr-FR" sz="1800" dirty="0">
                <a:solidFill>
                  <a:schemeClr val="tx1"/>
                </a:solidFill>
              </a:rPr>
              <a:t>au Fédéral – Golf de Crécy   </a:t>
            </a:r>
          </a:p>
          <a:p>
            <a:pPr>
              <a:buNone/>
            </a:pPr>
            <a:r>
              <a:rPr lang="fr-FR" sz="1800" b="1" dirty="0">
                <a:solidFill>
                  <a:schemeClr val="tx1"/>
                </a:solidFill>
              </a:rPr>
              <a:t>7</a:t>
            </a:r>
            <a:r>
              <a:rPr lang="fr-FR" sz="1800" b="1" baseline="30000" dirty="0">
                <a:solidFill>
                  <a:schemeClr val="tx1"/>
                </a:solidFill>
              </a:rPr>
              <a:t>ème</a:t>
            </a:r>
            <a:r>
              <a:rPr lang="fr-FR" sz="1800" b="1" dirty="0">
                <a:solidFill>
                  <a:schemeClr val="tx1"/>
                </a:solidFill>
              </a:rPr>
              <a:t> en Brut et en 4ème net  </a:t>
            </a:r>
            <a:r>
              <a:rPr lang="fr-FR" sz="1800" dirty="0">
                <a:solidFill>
                  <a:schemeClr val="tx1"/>
                </a:solidFill>
              </a:rPr>
              <a:t>sur 13 ligues</a:t>
            </a:r>
          </a:p>
          <a:p>
            <a:pPr>
              <a:buNone/>
            </a:pPr>
            <a:r>
              <a:rPr lang="fr-FR" sz="1800" dirty="0">
                <a:solidFill>
                  <a:schemeClr val="tx1"/>
                </a:solidFill>
              </a:rPr>
              <a:t>avec Hadrien MARTIN 1</a:t>
            </a:r>
            <a:r>
              <a:rPr lang="fr-FR" sz="1800" baseline="30000" dirty="0">
                <a:solidFill>
                  <a:schemeClr val="tx1"/>
                </a:solidFill>
              </a:rPr>
              <a:t>er</a:t>
            </a:r>
            <a:r>
              <a:rPr lang="fr-FR" sz="1800" dirty="0">
                <a:solidFill>
                  <a:schemeClr val="tx1"/>
                </a:solidFill>
              </a:rPr>
              <a:t> en NET et 2</a:t>
            </a:r>
            <a:r>
              <a:rPr lang="fr-FR" sz="1800" baseline="30000" dirty="0">
                <a:solidFill>
                  <a:schemeClr val="tx1"/>
                </a:solidFill>
              </a:rPr>
              <a:t>ème</a:t>
            </a:r>
            <a:r>
              <a:rPr lang="fr-FR" sz="1800" dirty="0">
                <a:solidFill>
                  <a:schemeClr val="tx1"/>
                </a:solidFill>
              </a:rPr>
              <a:t> en Brut </a:t>
            </a:r>
          </a:p>
          <a:p>
            <a:pPr>
              <a:buNone/>
            </a:pPr>
            <a:r>
              <a:rPr lang="fr-FR" sz="1800" dirty="0">
                <a:solidFill>
                  <a:schemeClr val="tx1"/>
                </a:solidFill>
              </a:rPr>
              <a:t>en individuel</a:t>
            </a:r>
          </a:p>
          <a:p>
            <a:pPr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endParaRPr lang="fr-FR" sz="1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FF0000"/>
                </a:solidFill>
              </a:rPr>
              <a:t>Commission Golf d’Entreprise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E706A3-0E12-4E13-8991-8D27706A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pic>
        <p:nvPicPr>
          <p:cNvPr id="14" name="Image 13" descr="Une image contenant extérieur, ciel, herbe, personne&#10;&#10;Description générée automatiquement">
            <a:extLst>
              <a:ext uri="{FF2B5EF4-FFF2-40B4-BE49-F238E27FC236}">
                <a16:creationId xmlns:a16="http://schemas.microsoft.com/office/drawing/2014/main" id="{45737581-2595-4770-A99B-6A1A7F570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00" y="4135210"/>
            <a:ext cx="4352146" cy="2448082"/>
          </a:xfrm>
          <a:prstGeom prst="rect">
            <a:avLst/>
          </a:prstGeom>
        </p:spPr>
      </p:pic>
      <p:pic>
        <p:nvPicPr>
          <p:cNvPr id="16" name="Image 15" descr="Une image contenant herbe, personne, extérieur, debout&#10;&#10;Description générée automatiquement">
            <a:extLst>
              <a:ext uri="{FF2B5EF4-FFF2-40B4-BE49-F238E27FC236}">
                <a16:creationId xmlns:a16="http://schemas.microsoft.com/office/drawing/2014/main" id="{E1C3A404-647E-4D35-A855-0708F7008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10" y="1710006"/>
            <a:ext cx="3232654" cy="18180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B0C16FB-E2FE-4A4D-9EF0-51D01BFD539E}"/>
              </a:ext>
            </a:extLst>
          </p:cNvPr>
          <p:cNvSpPr txBox="1"/>
          <p:nvPr/>
        </p:nvSpPr>
        <p:spPr>
          <a:xfrm>
            <a:off x="304800" y="4228693"/>
            <a:ext cx="47372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000000"/>
                </a:solidFill>
                <a:effectLst/>
              </a:rPr>
              <a:t>Equipe de Ligue BFC : </a:t>
            </a:r>
          </a:p>
          <a:p>
            <a:r>
              <a:rPr lang="fr-FR" sz="1600" dirty="0">
                <a:solidFill>
                  <a:srgbClr val="000000"/>
                </a:solidFill>
                <a:effectLst/>
              </a:rPr>
              <a:t>Assis</a:t>
            </a:r>
            <a:r>
              <a:rPr lang="fr-FR" sz="1600" i="1" dirty="0">
                <a:solidFill>
                  <a:srgbClr val="000000"/>
                </a:solidFill>
                <a:effectLst/>
              </a:rPr>
              <a:t> - Jean-Michel CATY - CSLG - </a:t>
            </a:r>
            <a:r>
              <a:rPr lang="fr-FR" sz="1600" b="1" i="1" dirty="0">
                <a:solidFill>
                  <a:srgbClr val="000000"/>
                </a:solidFill>
                <a:effectLst/>
              </a:rPr>
              <a:t>Capitaine</a:t>
            </a:r>
            <a:br>
              <a:rPr lang="fr-FR" sz="1600" i="1" dirty="0">
                <a:solidFill>
                  <a:srgbClr val="000000"/>
                </a:solidFill>
                <a:effectLst/>
              </a:rPr>
            </a:br>
            <a:r>
              <a:rPr lang="fr-FR" sz="1600" i="1" dirty="0">
                <a:solidFill>
                  <a:srgbClr val="000000"/>
                </a:solidFill>
                <a:effectLst/>
              </a:rPr>
              <a:t>Jean-Luc PAUL - 2FOPEN-JS25       </a:t>
            </a:r>
          </a:p>
          <a:p>
            <a:r>
              <a:rPr lang="fr-FR" sz="1600" i="1" dirty="0">
                <a:solidFill>
                  <a:srgbClr val="000000"/>
                </a:solidFill>
                <a:effectLst/>
              </a:rPr>
              <a:t>Hadrien MARTIN - Sports Réunis Belfort </a:t>
            </a:r>
            <a:br>
              <a:rPr lang="fr-FR" sz="1600" i="1" dirty="0">
                <a:solidFill>
                  <a:srgbClr val="000000"/>
                </a:solidFill>
                <a:effectLst/>
              </a:rPr>
            </a:br>
            <a:r>
              <a:rPr lang="fr-FR" sz="1600" i="1" dirty="0">
                <a:solidFill>
                  <a:srgbClr val="000000"/>
                </a:solidFill>
                <a:effectLst/>
              </a:rPr>
              <a:t>Stéphane FERAL -2FOPEN-JS25</a:t>
            </a:r>
            <a:br>
              <a:rPr lang="fr-FR" sz="1600" i="1" dirty="0">
                <a:solidFill>
                  <a:srgbClr val="000000"/>
                </a:solidFill>
                <a:effectLst/>
              </a:rPr>
            </a:br>
            <a:r>
              <a:rPr lang="fr-FR" sz="1600" i="1" dirty="0">
                <a:solidFill>
                  <a:srgbClr val="000000"/>
                </a:solidFill>
                <a:effectLst/>
              </a:rPr>
              <a:t>Baptiste MINGAM – AGJSEP Bourgogne    </a:t>
            </a:r>
          </a:p>
          <a:p>
            <a:r>
              <a:rPr lang="fr-FR" sz="1600" i="1" dirty="0">
                <a:solidFill>
                  <a:srgbClr val="000000"/>
                </a:solidFill>
                <a:effectLst/>
              </a:rPr>
              <a:t>Morgane CHAUX - US des Cheminots Dijonnais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4487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43195"/>
            <a:ext cx="6571456" cy="551480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002060"/>
                </a:solidFill>
              </a:rPr>
              <a:t>31</a:t>
            </a:r>
            <a:r>
              <a:rPr lang="fr-FR" sz="2800" b="1" baseline="30000" dirty="0">
                <a:solidFill>
                  <a:srgbClr val="002060"/>
                </a:solidFill>
              </a:rPr>
              <a:t>ème</a:t>
            </a:r>
            <a:r>
              <a:rPr lang="fr-FR" sz="2800" b="1" dirty="0">
                <a:solidFill>
                  <a:srgbClr val="002060"/>
                </a:solidFill>
              </a:rPr>
              <a:t> Coupe Nationale des Présidents d’AS  d’Entreprise  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rgbClr val="002060"/>
                </a:solidFill>
              </a:rPr>
              <a:t>19 septembre 2020      Golf de la Largue           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rgbClr val="002060"/>
                </a:solidFill>
              </a:rPr>
              <a:t>8 présidents de BFC présent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900" b="1" dirty="0">
                <a:solidFill>
                  <a:srgbClr val="FF0000"/>
                </a:solidFill>
              </a:rPr>
              <a:t>Stéphane FERAL </a:t>
            </a:r>
            <a:r>
              <a:rPr lang="fr-FR" sz="2900" dirty="0"/>
              <a:t>président de </a:t>
            </a:r>
            <a:r>
              <a:rPr lang="fr-FR" sz="2900" dirty="0">
                <a:solidFill>
                  <a:srgbClr val="FF0000"/>
                </a:solidFill>
              </a:rPr>
              <a:t>2FOPEN-JS25</a:t>
            </a:r>
            <a:r>
              <a:rPr lang="fr-FR" sz="2900" dirty="0"/>
              <a:t> remporte </a:t>
            </a:r>
          </a:p>
          <a:p>
            <a:pPr marL="0" indent="0" algn="ctr">
              <a:buNone/>
            </a:pPr>
            <a:r>
              <a:rPr lang="fr-FR" sz="2900" dirty="0"/>
              <a:t>la </a:t>
            </a:r>
            <a:r>
              <a:rPr lang="fr-FR" sz="2900" b="1" dirty="0"/>
              <a:t>31ème Coupe des Présidents</a:t>
            </a:r>
            <a:r>
              <a:rPr lang="fr-FR" sz="2900" dirty="0"/>
              <a:t>.</a:t>
            </a:r>
          </a:p>
          <a:p>
            <a:pPr marL="0" indent="0">
              <a:buNone/>
            </a:pPr>
            <a:r>
              <a:rPr lang="fr-FR" sz="2900" dirty="0"/>
              <a:t> </a:t>
            </a:r>
          </a:p>
          <a:p>
            <a:pPr marL="0" indent="0">
              <a:buNone/>
            </a:pPr>
            <a:r>
              <a:rPr lang="fr-FR" sz="2900" dirty="0"/>
              <a:t>Une première pour la Ligue de Bourgogne Franche-Comté.</a:t>
            </a:r>
          </a:p>
          <a:p>
            <a:pPr marL="0" indent="0">
              <a:buNone/>
            </a:pPr>
            <a:r>
              <a:rPr lang="fr-FR" sz="2600" dirty="0"/>
              <a:t>Autres résultats : </a:t>
            </a:r>
            <a:r>
              <a:rPr lang="fr-FR" sz="2600" b="1" dirty="0"/>
              <a:t>François Fournier (SRB) </a:t>
            </a:r>
            <a:r>
              <a:rPr lang="fr-FR" sz="2600" dirty="0"/>
              <a:t>6ème en brut et en net.</a:t>
            </a:r>
          </a:p>
          <a:p>
            <a:pPr marL="0" indent="0">
              <a:buNone/>
            </a:pPr>
            <a:r>
              <a:rPr lang="fr-FR" sz="2600" dirty="0"/>
              <a:t>En Net, 2</a:t>
            </a:r>
            <a:r>
              <a:rPr lang="fr-FR" sz="2600" baseline="30000" dirty="0"/>
              <a:t>ème</a:t>
            </a:r>
            <a:r>
              <a:rPr lang="fr-FR" sz="2600" dirty="0"/>
              <a:t> </a:t>
            </a:r>
            <a:r>
              <a:rPr lang="fr-FR" sz="2600" b="1" dirty="0"/>
              <a:t>Stéphane </a:t>
            </a:r>
            <a:r>
              <a:rPr lang="fr-FR" sz="2600" b="1" dirty="0" err="1"/>
              <a:t>Feral</a:t>
            </a:r>
            <a:r>
              <a:rPr lang="fr-FR" sz="2600" b="1" dirty="0"/>
              <a:t> (2fopen-js25)</a:t>
            </a:r>
          </a:p>
          <a:p>
            <a:pPr marL="0" indent="0">
              <a:buNone/>
            </a:pPr>
            <a:r>
              <a:rPr lang="fr-FR" sz="2600" dirty="0"/>
              <a:t>4</a:t>
            </a:r>
            <a:r>
              <a:rPr lang="fr-FR" sz="2600" baseline="30000" dirty="0"/>
              <a:t>ème</a:t>
            </a:r>
            <a:r>
              <a:rPr lang="fr-FR" sz="2600" dirty="0"/>
              <a:t> </a:t>
            </a:r>
            <a:r>
              <a:rPr lang="fr-FR" sz="2600" b="1" dirty="0"/>
              <a:t>Laurent </a:t>
            </a:r>
            <a:r>
              <a:rPr lang="fr-FR" sz="2600" b="1" dirty="0" err="1"/>
              <a:t>Paquelet</a:t>
            </a:r>
            <a:r>
              <a:rPr lang="fr-FR" sz="2600" b="1" dirty="0"/>
              <a:t> (AS </a:t>
            </a:r>
            <a:r>
              <a:rPr lang="fr-FR" sz="2600" b="1" dirty="0" err="1"/>
              <a:t>Delfingen</a:t>
            </a:r>
            <a:r>
              <a:rPr lang="fr-FR" sz="2600" dirty="0"/>
              <a:t>) </a:t>
            </a:r>
          </a:p>
          <a:p>
            <a:pPr marL="0" indent="0">
              <a:buNone/>
            </a:pPr>
            <a:r>
              <a:rPr lang="fr-FR" sz="2600" dirty="0"/>
              <a:t>6</a:t>
            </a:r>
            <a:r>
              <a:rPr lang="fr-FR" sz="2600" baseline="30000" dirty="0"/>
              <a:t>ème</a:t>
            </a:r>
            <a:r>
              <a:rPr lang="fr-FR" sz="2600" dirty="0"/>
              <a:t> </a:t>
            </a:r>
            <a:r>
              <a:rPr lang="fr-FR" sz="2600" b="1" dirty="0"/>
              <a:t>François Fournier (Sports Réunis Belfort) </a:t>
            </a:r>
          </a:p>
          <a:p>
            <a:pPr marL="0" indent="0">
              <a:buNone/>
            </a:pPr>
            <a:r>
              <a:rPr lang="fr-FR" sz="2600" dirty="0"/>
              <a:t>7</a:t>
            </a:r>
            <a:r>
              <a:rPr lang="fr-FR" sz="2600" baseline="30000" dirty="0"/>
              <a:t>ème</a:t>
            </a:r>
            <a:r>
              <a:rPr lang="fr-FR" sz="2600" dirty="0"/>
              <a:t> </a:t>
            </a:r>
            <a:r>
              <a:rPr lang="fr-FR" sz="2600" b="1" dirty="0"/>
              <a:t>Claude Drouard (ATSCAF Cote D’Or) </a:t>
            </a:r>
          </a:p>
          <a:p>
            <a:pPr marL="0" indent="0">
              <a:buNone/>
            </a:pPr>
            <a:r>
              <a:rPr lang="fr-FR" sz="2600" dirty="0"/>
              <a:t>Etaient aussi présents </a:t>
            </a:r>
            <a:r>
              <a:rPr lang="fr-FR" sz="2600" b="1" dirty="0"/>
              <a:t>Jacques </a:t>
            </a:r>
            <a:r>
              <a:rPr lang="fr-FR" sz="2600" b="1" dirty="0" err="1"/>
              <a:t>Grandguillaume</a:t>
            </a:r>
            <a:r>
              <a:rPr lang="fr-FR" sz="2600" b="1" dirty="0"/>
              <a:t> (HNFC), Yves Beurrier (AS Orange), </a:t>
            </a:r>
            <a:r>
              <a:rPr lang="fr-FR" sz="2600" b="1" dirty="0" err="1"/>
              <a:t>Hafed</a:t>
            </a:r>
            <a:r>
              <a:rPr lang="fr-FR" sz="2600" b="1" dirty="0"/>
              <a:t> Limam (AS Psy Golf) et Paul Venturi (</a:t>
            </a:r>
            <a:r>
              <a:rPr lang="fr-FR" sz="2600" b="1" dirty="0" err="1"/>
              <a:t>Asptt</a:t>
            </a:r>
            <a:r>
              <a:rPr lang="fr-FR" sz="2600" b="1" dirty="0"/>
              <a:t> Belfort)</a:t>
            </a:r>
          </a:p>
          <a:p>
            <a:pPr marL="0" indent="0">
              <a:buNone/>
            </a:pPr>
            <a:endParaRPr lang="fr-FR" sz="2900" dirty="0"/>
          </a:p>
          <a:p>
            <a:pPr marL="0" indent="0">
              <a:buNone/>
            </a:pPr>
            <a:r>
              <a:rPr lang="fr-FR" sz="2600" dirty="0"/>
              <a:t>La Bourgogne Franche-Comté était représentée par </a:t>
            </a:r>
            <a:r>
              <a:rPr lang="fr-FR" sz="2600" b="1" dirty="0"/>
              <a:t>8 présidents </a:t>
            </a:r>
            <a:r>
              <a:rPr lang="fr-FR" sz="2600" dirty="0"/>
              <a:t>sur </a:t>
            </a:r>
            <a:r>
              <a:rPr lang="fr-FR" sz="2600" b="1" dirty="0"/>
              <a:t>46</a:t>
            </a:r>
            <a:r>
              <a:rPr lang="fr-FR" sz="2600" dirty="0"/>
              <a:t> présidents présents pour </a:t>
            </a:r>
            <a:r>
              <a:rPr lang="fr-FR" sz="2600" b="1" dirty="0"/>
              <a:t>800 AS d’entreprise </a:t>
            </a:r>
            <a:r>
              <a:rPr lang="fr-FR" sz="2600" dirty="0"/>
              <a:t>et était la 2ème par le nombre de présidents d’AS derrière la Ligue Grand Est (9 présidents</a:t>
            </a:r>
            <a:r>
              <a:rPr lang="fr-FR" sz="2900" dirty="0"/>
              <a:t>)</a:t>
            </a: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E706A3-0E12-4E13-8991-8D27706A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pic>
        <p:nvPicPr>
          <p:cNvPr id="4" name="Image 3" descr="Une image contenant extérieur, ciel, herbe, homme&#10;&#10;Description générée automatiquement">
            <a:extLst>
              <a:ext uri="{FF2B5EF4-FFF2-40B4-BE49-F238E27FC236}">
                <a16:creationId xmlns:a16="http://schemas.microsoft.com/office/drawing/2014/main" id="{36836008-3B6C-40A8-8802-CD0D2838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08" y="1916832"/>
            <a:ext cx="244772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EA Valduc | De la recherche à l'industrie - ">
            <a:extLst>
              <a:ext uri="{FF2B5EF4-FFF2-40B4-BE49-F238E27FC236}">
                <a16:creationId xmlns:a16="http://schemas.microsoft.com/office/drawing/2014/main" id="{F7E21FEE-091E-4A01-86B6-F6DFA990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59" y="3933056"/>
            <a:ext cx="1311574" cy="1224136"/>
          </a:xfrm>
          <a:prstGeom prst="rect">
            <a:avLst/>
          </a:prstGeom>
          <a:solidFill>
            <a:srgbClr val="CC0000"/>
          </a:solidFill>
        </p:spPr>
      </p:pic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10" name="AutoShape 2" descr="https://www.liguegolfbfc.fr/userfiles/image/Images_Golf_Entreprise/GE_BFC_2018/Merites-amateurs-2018-les-grands-vainqueurs.jpg?1545421838541">
            <a:extLst>
              <a:ext uri="{FF2B5EF4-FFF2-40B4-BE49-F238E27FC236}">
                <a16:creationId xmlns:a16="http://schemas.microsoft.com/office/drawing/2014/main" id="{CDA51D76-401F-45E8-83B2-5DD157464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2963" y="266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4" descr="https://www.liguegolfbfc.fr/userfiles/image/Images_Golf_Entreprise/GE_BFC_2018/Merites-amateurs-2018-les-grands-vainqueurs.jpg?1545421838541">
            <a:extLst>
              <a:ext uri="{FF2B5EF4-FFF2-40B4-BE49-F238E27FC236}">
                <a16:creationId xmlns:a16="http://schemas.microsoft.com/office/drawing/2014/main" id="{0BAC8C2F-DE96-4878-8AEE-3127C439B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0507" y="5637382"/>
            <a:ext cx="304800" cy="6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B21C27-D998-4575-A814-12B9797B9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8C112C-E85D-416E-84DE-40A835F83D56}"/>
              </a:ext>
            </a:extLst>
          </p:cNvPr>
          <p:cNvSpPr txBox="1"/>
          <p:nvPr/>
        </p:nvSpPr>
        <p:spPr>
          <a:xfrm>
            <a:off x="1187624" y="184482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Trophée du Développement 2020</a:t>
            </a:r>
          </a:p>
          <a:p>
            <a:r>
              <a:rPr lang="fr-FR" i="1" dirty="0"/>
              <a:t>AS Entreprise de moins de 51 licenciés (33 AS sélectionnées)</a:t>
            </a:r>
          </a:p>
          <a:p>
            <a:endParaRPr lang="fr-FR" dirty="0"/>
          </a:p>
          <a:p>
            <a:r>
              <a:rPr lang="fr-FR" dirty="0"/>
              <a:t>19 – </a:t>
            </a:r>
            <a:r>
              <a:rPr lang="fr-FR" b="1" dirty="0"/>
              <a:t>AS CEA </a:t>
            </a:r>
            <a:r>
              <a:rPr lang="fr-FR" b="1" dirty="0" err="1"/>
              <a:t>Valduc</a:t>
            </a:r>
            <a:r>
              <a:rPr lang="fr-FR" b="1" dirty="0"/>
              <a:t>  </a:t>
            </a:r>
            <a:r>
              <a:rPr lang="fr-FR" dirty="0"/>
              <a:t>+3 licences </a:t>
            </a:r>
          </a:p>
          <a:p>
            <a:endParaRPr lang="fr-FR" dirty="0"/>
          </a:p>
          <a:p>
            <a:r>
              <a:rPr lang="fr-FR" dirty="0"/>
              <a:t>Seul AS de la Ligue a être au Trophée du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177512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1837" y="1575266"/>
            <a:ext cx="6696744" cy="369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600" dirty="0"/>
              <a:t>Avec la participation d’EBGolf et de FCGE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17451F-E4A7-4D22-BB99-0CE3194CE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237B327-6764-4C68-816A-0C7EE3F5859C}"/>
              </a:ext>
            </a:extLst>
          </p:cNvPr>
          <p:cNvSpPr txBox="1">
            <a:spLocks/>
          </p:cNvSpPr>
          <p:nvPr/>
        </p:nvSpPr>
        <p:spPr>
          <a:xfrm>
            <a:off x="4954472" y="5051481"/>
            <a:ext cx="4464496" cy="1512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fr-FR" sz="1600" i="1" dirty="0">
                <a:solidFill>
                  <a:srgbClr val="FF0000"/>
                </a:solidFill>
              </a:rPr>
              <a:t>Moins de compétition en cette année COVID</a:t>
            </a:r>
          </a:p>
          <a:p>
            <a:pPr>
              <a:buFont typeface="Wingdings 2"/>
              <a:buNone/>
            </a:pPr>
            <a:r>
              <a:rPr lang="fr-FR" sz="1600" i="1" dirty="0">
                <a:solidFill>
                  <a:srgbClr val="FF0000"/>
                </a:solidFill>
              </a:rPr>
              <a:t>7 compétitions au lieu des 10 prévues</a:t>
            </a:r>
          </a:p>
          <a:p>
            <a:pPr>
              <a:buFont typeface="Wingdings 2"/>
              <a:buNone/>
            </a:pPr>
            <a:r>
              <a:rPr lang="fr-FR" sz="1600" i="1" dirty="0">
                <a:solidFill>
                  <a:srgbClr val="FF0000"/>
                </a:solidFill>
              </a:rPr>
              <a:t>Une moyenne par compétition plus élevé</a:t>
            </a:r>
          </a:p>
          <a:p>
            <a:pPr>
              <a:buFont typeface="Wingdings 2"/>
              <a:buNone/>
            </a:pPr>
            <a:r>
              <a:rPr lang="fr-FR" sz="1600" i="1" dirty="0">
                <a:solidFill>
                  <a:srgbClr val="FF0000"/>
                </a:solidFill>
              </a:rPr>
              <a:t>Perte de 10 %  en général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5A013C-0885-42A1-AA1C-01F9E6CB2648}"/>
              </a:ext>
            </a:extLst>
          </p:cNvPr>
          <p:cNvSpPr txBox="1"/>
          <p:nvPr/>
        </p:nvSpPr>
        <p:spPr>
          <a:xfrm>
            <a:off x="2457165" y="1262534"/>
            <a:ext cx="5226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rgbClr val="565656"/>
                </a:solidFill>
                <a:effectLst/>
                <a:latin typeface="open sans"/>
              </a:rPr>
              <a:t>Championnat de Ligue 2020</a:t>
            </a:r>
            <a:endParaRPr lang="fr-FR" b="0" i="0" dirty="0">
              <a:solidFill>
                <a:srgbClr val="565656"/>
              </a:solidFill>
              <a:effectLst/>
              <a:latin typeface="open san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3BD34F7-4D7F-4C14-9194-FD974C2A6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33004"/>
              </p:ext>
            </p:extLst>
          </p:nvPr>
        </p:nvGraphicFramePr>
        <p:xfrm>
          <a:off x="215516" y="4071322"/>
          <a:ext cx="3996444" cy="2492900"/>
        </p:xfrm>
        <a:graphic>
          <a:graphicData uri="http://schemas.openxmlformats.org/drawingml/2006/table">
            <a:tbl>
              <a:tblPr/>
              <a:tblGrid>
                <a:gridCol w="579637">
                  <a:extLst>
                    <a:ext uri="{9D8B030D-6E8A-4147-A177-3AD203B41FA5}">
                      <a16:colId xmlns:a16="http://schemas.microsoft.com/office/drawing/2014/main" val="2490848100"/>
                    </a:ext>
                  </a:extLst>
                </a:gridCol>
                <a:gridCol w="1688615">
                  <a:extLst>
                    <a:ext uri="{9D8B030D-6E8A-4147-A177-3AD203B41FA5}">
                      <a16:colId xmlns:a16="http://schemas.microsoft.com/office/drawing/2014/main" val="24206791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368043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49489664"/>
                    </a:ext>
                  </a:extLst>
                </a:gridCol>
              </a:tblGrid>
              <a:tr h="397002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048510"/>
                  </a:ext>
                </a:extLst>
              </a:tr>
              <a:tr h="3970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Gfee</a:t>
                      </a:r>
                      <a:endParaRPr lang="fr-F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136515"/>
                  </a:ext>
                </a:extLst>
              </a:tr>
              <a:tr h="5078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Moy J par Comp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78319"/>
                  </a:ext>
                </a:extLst>
              </a:tr>
              <a:tr h="39700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304683"/>
                  </a:ext>
                </a:extLst>
              </a:tr>
              <a:tr h="39700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Dames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369853"/>
                  </a:ext>
                </a:extLst>
              </a:tr>
              <a:tr h="39700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Hommes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35946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722BFC9-E052-4F95-932E-027D2C428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29622"/>
              </p:ext>
            </p:extLst>
          </p:nvPr>
        </p:nvGraphicFramePr>
        <p:xfrm>
          <a:off x="609600" y="2131660"/>
          <a:ext cx="7924799" cy="1752600"/>
        </p:xfrm>
        <a:graphic>
          <a:graphicData uri="http://schemas.openxmlformats.org/drawingml/2006/table">
            <a:tbl>
              <a:tblPr/>
              <a:tblGrid>
                <a:gridCol w="1218224">
                  <a:extLst>
                    <a:ext uri="{9D8B030D-6E8A-4147-A177-3AD203B41FA5}">
                      <a16:colId xmlns:a16="http://schemas.microsoft.com/office/drawing/2014/main" val="2696143455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3429713406"/>
                    </a:ext>
                  </a:extLst>
                </a:gridCol>
                <a:gridCol w="1015187">
                  <a:extLst>
                    <a:ext uri="{9D8B030D-6E8A-4147-A177-3AD203B41FA5}">
                      <a16:colId xmlns:a16="http://schemas.microsoft.com/office/drawing/2014/main" val="3185713140"/>
                    </a:ext>
                  </a:extLst>
                </a:gridCol>
                <a:gridCol w="418764">
                  <a:extLst>
                    <a:ext uri="{9D8B030D-6E8A-4147-A177-3AD203B41FA5}">
                      <a16:colId xmlns:a16="http://schemas.microsoft.com/office/drawing/2014/main" val="2037819040"/>
                    </a:ext>
                  </a:extLst>
                </a:gridCol>
                <a:gridCol w="596422">
                  <a:extLst>
                    <a:ext uri="{9D8B030D-6E8A-4147-A177-3AD203B41FA5}">
                      <a16:colId xmlns:a16="http://schemas.microsoft.com/office/drawing/2014/main" val="1756269058"/>
                    </a:ext>
                  </a:extLst>
                </a:gridCol>
                <a:gridCol w="571042">
                  <a:extLst>
                    <a:ext uri="{9D8B030D-6E8A-4147-A177-3AD203B41FA5}">
                      <a16:colId xmlns:a16="http://schemas.microsoft.com/office/drawing/2014/main" val="1517100550"/>
                    </a:ext>
                  </a:extLst>
                </a:gridCol>
                <a:gridCol w="1104015">
                  <a:extLst>
                    <a:ext uri="{9D8B030D-6E8A-4147-A177-3AD203B41FA5}">
                      <a16:colId xmlns:a16="http://schemas.microsoft.com/office/drawing/2014/main" val="1793252581"/>
                    </a:ext>
                  </a:extLst>
                </a:gridCol>
                <a:gridCol w="571042">
                  <a:extLst>
                    <a:ext uri="{9D8B030D-6E8A-4147-A177-3AD203B41FA5}">
                      <a16:colId xmlns:a16="http://schemas.microsoft.com/office/drawing/2014/main" val="270898314"/>
                    </a:ext>
                  </a:extLst>
                </a:gridCol>
                <a:gridCol w="713803">
                  <a:extLst>
                    <a:ext uri="{9D8B030D-6E8A-4147-A177-3AD203B41FA5}">
                      <a16:colId xmlns:a16="http://schemas.microsoft.com/office/drawing/2014/main" val="1322485777"/>
                    </a:ext>
                  </a:extLst>
                </a:gridCol>
                <a:gridCol w="380695">
                  <a:extLst>
                    <a:ext uri="{9D8B030D-6E8A-4147-A177-3AD203B41FA5}">
                      <a16:colId xmlns:a16="http://schemas.microsoft.com/office/drawing/2014/main" val="3770705205"/>
                    </a:ext>
                  </a:extLst>
                </a:gridCol>
                <a:gridCol w="355315">
                  <a:extLst>
                    <a:ext uri="{9D8B030D-6E8A-4147-A177-3AD203B41FA5}">
                      <a16:colId xmlns:a16="http://schemas.microsoft.com/office/drawing/2014/main" val="3113109242"/>
                    </a:ext>
                  </a:extLst>
                </a:gridCol>
                <a:gridCol w="371178">
                  <a:extLst>
                    <a:ext uri="{9D8B030D-6E8A-4147-A177-3AD203B41FA5}">
                      <a16:colId xmlns:a16="http://schemas.microsoft.com/office/drawing/2014/main" val="245321416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FCGE  12 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Dames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Hommes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EBGOLF 12 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56489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juillet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20-Fc1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Bournel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juillet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20-Bg1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07365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septembre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20-Fc2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de Sorne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août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20-Bg2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de Sorne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464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septembre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20-Fc3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Largue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septembre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20-Bg3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Quetigny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89098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octobre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20-Finale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Besançon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48796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766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10401D-4890-492B-AD70-0F61C1204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730"/>
            <a:ext cx="1054968" cy="116046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6A03720-D830-48D1-AEF7-547D2BCA0164}"/>
              </a:ext>
            </a:extLst>
          </p:cNvPr>
          <p:cNvSpPr txBox="1"/>
          <p:nvPr/>
        </p:nvSpPr>
        <p:spPr>
          <a:xfrm>
            <a:off x="2051720" y="1495359"/>
            <a:ext cx="5226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rgbClr val="565656"/>
                </a:solidFill>
                <a:effectLst/>
                <a:latin typeface="open sans"/>
              </a:rPr>
              <a:t>Championnat de Ligue 2020</a:t>
            </a:r>
            <a:endParaRPr lang="fr-FR" b="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ctr"/>
            <a:r>
              <a:rPr lang="fr-FR" b="1" i="0" dirty="0">
                <a:solidFill>
                  <a:srgbClr val="565656"/>
                </a:solidFill>
                <a:effectLst/>
                <a:latin typeface="open sans"/>
              </a:rPr>
              <a:t>Finale régionale au Golf de Besançon </a:t>
            </a:r>
          </a:p>
          <a:p>
            <a:pPr algn="ctr"/>
            <a:r>
              <a:rPr lang="fr-FR" b="1" i="0" dirty="0">
                <a:solidFill>
                  <a:srgbClr val="565656"/>
                </a:solidFill>
                <a:effectLst/>
                <a:latin typeface="open sans"/>
              </a:rPr>
              <a:t>le samedi 10 octobre 2020</a:t>
            </a:r>
            <a:endParaRPr lang="fr-FR" b="0" i="0" dirty="0">
              <a:solidFill>
                <a:srgbClr val="565656"/>
              </a:solidFill>
              <a:effectLst/>
              <a:latin typeface="open sa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99ED97-2043-48E1-8C7D-CE3858067FF9}"/>
              </a:ext>
            </a:extLst>
          </p:cNvPr>
          <p:cNvSpPr txBox="1"/>
          <p:nvPr/>
        </p:nvSpPr>
        <p:spPr>
          <a:xfrm>
            <a:off x="3347864" y="2818343"/>
            <a:ext cx="54726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565656"/>
                </a:solidFill>
                <a:effectLst/>
                <a:latin typeface="open sans"/>
              </a:rPr>
              <a:t>Nos champions 2020</a:t>
            </a:r>
            <a:br>
              <a:rPr lang="fr-FR" dirty="0"/>
            </a:br>
            <a:br>
              <a:rPr lang="fr-FR" dirty="0"/>
            </a:br>
            <a:r>
              <a:rPr lang="fr-FR" b="0" i="0" dirty="0">
                <a:solidFill>
                  <a:srgbClr val="565656"/>
                </a:solidFill>
                <a:effectLst/>
                <a:latin typeface="open sans"/>
              </a:rPr>
              <a:t>Dames : </a:t>
            </a:r>
            <a:r>
              <a:rPr lang="fr-FR" b="1" i="0" dirty="0">
                <a:solidFill>
                  <a:srgbClr val="565656"/>
                </a:solidFill>
                <a:effectLst/>
                <a:latin typeface="open sans"/>
              </a:rPr>
              <a:t>Agnès PELLEGRINI - AS Orange GEBFC</a:t>
            </a:r>
            <a:br>
              <a:rPr lang="fr-FR" dirty="0"/>
            </a:br>
            <a:br>
              <a:rPr lang="fr-FR" dirty="0"/>
            </a:br>
            <a:r>
              <a:rPr lang="fr-FR" b="0" i="0" dirty="0">
                <a:solidFill>
                  <a:srgbClr val="565656"/>
                </a:solidFill>
                <a:effectLst/>
                <a:latin typeface="open sans"/>
              </a:rPr>
              <a:t>Messieurs : </a:t>
            </a:r>
            <a:r>
              <a:rPr lang="fr-FR" b="1" i="0" dirty="0">
                <a:solidFill>
                  <a:srgbClr val="565656"/>
                </a:solidFill>
                <a:effectLst/>
                <a:latin typeface="open sans"/>
              </a:rPr>
              <a:t>Jean-Pierre FAYET- AS CERMEX</a:t>
            </a:r>
            <a:br>
              <a:rPr lang="fr-FR" dirty="0"/>
            </a:br>
            <a:br>
              <a:rPr lang="fr-FR" dirty="0"/>
            </a:br>
            <a:r>
              <a:rPr lang="fr-FR" b="0" i="0" dirty="0">
                <a:solidFill>
                  <a:srgbClr val="565656"/>
                </a:solidFill>
                <a:effectLst/>
                <a:latin typeface="open sans"/>
              </a:rPr>
              <a:t>Equipes :</a:t>
            </a:r>
            <a:r>
              <a:rPr lang="fr-FR" b="1" i="0" dirty="0">
                <a:solidFill>
                  <a:srgbClr val="565656"/>
                </a:solidFill>
                <a:effectLst/>
                <a:latin typeface="open sans"/>
              </a:rPr>
              <a:t> 2fopen-JS25 </a:t>
            </a:r>
          </a:p>
          <a:p>
            <a:r>
              <a:rPr lang="fr-FR" i="0" dirty="0">
                <a:solidFill>
                  <a:srgbClr val="565656"/>
                </a:solidFill>
                <a:effectLst/>
                <a:latin typeface="open sans"/>
              </a:rPr>
              <a:t>(son président : Stéphane FERAL ) au centre</a:t>
            </a:r>
            <a:endParaRPr lang="fr-FR" dirty="0"/>
          </a:p>
        </p:txBody>
      </p:sp>
      <p:pic>
        <p:nvPicPr>
          <p:cNvPr id="3" name="Image 2" descr="Une image contenant personne, tenant, homme, debout&#10;&#10;Description générée automatiquement">
            <a:extLst>
              <a:ext uri="{FF2B5EF4-FFF2-40B4-BE49-F238E27FC236}">
                <a16:creationId xmlns:a16="http://schemas.microsoft.com/office/drawing/2014/main" id="{04CBAEDF-E534-47B3-A680-B9A05C60A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1369"/>
            <a:ext cx="3168352" cy="23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27825</TotalTime>
  <Words>1011</Words>
  <Application>Microsoft Office PowerPoint</Application>
  <PresentationFormat>Affichage à l'écran (4:3)</PresentationFormat>
  <Paragraphs>286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open sans</vt:lpstr>
      <vt:lpstr>Wingdings 2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</dc:creator>
  <cp:lastModifiedBy>VENTURI Paul</cp:lastModifiedBy>
  <cp:revision>281</cp:revision>
  <dcterms:created xsi:type="dcterms:W3CDTF">2018-09-16T21:15:40Z</dcterms:created>
  <dcterms:modified xsi:type="dcterms:W3CDTF">2021-03-05T18:24:05Z</dcterms:modified>
</cp:coreProperties>
</file>